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71" r:id="rId4"/>
    <p:sldId id="272" r:id="rId5"/>
    <p:sldId id="273" r:id="rId6"/>
    <p:sldId id="257" r:id="rId7"/>
    <p:sldId id="258" r:id="rId8"/>
    <p:sldId id="259" r:id="rId9"/>
    <p:sldId id="260" r:id="rId10"/>
    <p:sldId id="261" r:id="rId11"/>
    <p:sldId id="262" r:id="rId12"/>
    <p:sldId id="263" r:id="rId13"/>
    <p:sldId id="264" r:id="rId14"/>
    <p:sldId id="265" r:id="rId15"/>
    <p:sldId id="266" r:id="rId16"/>
    <p:sldId id="267" r:id="rId17"/>
    <p:sldId id="270" r:id="rId18"/>
    <p:sldId id="268"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1" r:id="rId38"/>
    <p:sldId id="293" r:id="rId39"/>
    <p:sldId id="294" r:id="rId40"/>
    <p:sldId id="295" r:id="rId41"/>
    <p:sldId id="296" r:id="rId42"/>
    <p:sldId id="297" r:id="rId43"/>
    <p:sldId id="298" r:id="rId44"/>
    <p:sldId id="299" r:id="rId45"/>
    <p:sldId id="301" r:id="rId46"/>
    <p:sldId id="302" r:id="rId47"/>
    <p:sldId id="303" r:id="rId48"/>
    <p:sldId id="304" r:id="rId49"/>
    <p:sldId id="305" r:id="rId50"/>
    <p:sldId id="308" r:id="rId51"/>
    <p:sldId id="309" r:id="rId52"/>
    <p:sldId id="310" r:id="rId53"/>
    <p:sldId id="311" r:id="rId54"/>
    <p:sldId id="312" r:id="rId55"/>
    <p:sldId id="313" r:id="rId56"/>
    <p:sldId id="314" r:id="rId57"/>
    <p:sldId id="315" r:id="rId58"/>
    <p:sldId id="316" r:id="rId59"/>
    <p:sldId id="317" r:id="rId60"/>
    <p:sldId id="318" r:id="rId61"/>
    <p:sldId id="306" r:id="rId62"/>
    <p:sldId id="307" r:id="rId63"/>
    <p:sldId id="319" r:id="rId64"/>
    <p:sldId id="323" r:id="rId65"/>
    <p:sldId id="324" r:id="rId66"/>
    <p:sldId id="320" r:id="rId67"/>
    <p:sldId id="321" r:id="rId68"/>
    <p:sldId id="325" r:id="rId69"/>
    <p:sldId id="326" r:id="rId70"/>
    <p:sldId id="327" r:id="rId71"/>
    <p:sldId id="328" r:id="rId72"/>
    <p:sldId id="329" r:id="rId73"/>
    <p:sldId id="330" r:id="rId74"/>
    <p:sldId id="322" r:id="rId75"/>
    <p:sldId id="300"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0153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95C5548-0557-4B6E-A47A-6756C941145D}" type="datetimeFigureOut">
              <a:rPr lang="en-US" smtClean="0"/>
              <a:t>8/9/2022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261397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2687777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01106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3225992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25991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3228757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1784601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177915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10244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C5548-0557-4B6E-A47A-6756C941145D}"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1599962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5C5548-0557-4B6E-A47A-6756C941145D}" type="datetimeFigureOut">
              <a:rPr lang="en-US" smtClean="0"/>
              <a:t>8/9/2022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358661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5C5548-0557-4B6E-A47A-6756C941145D}" type="datetimeFigureOut">
              <a:rPr lang="en-US" smtClean="0"/>
              <a:t>8/9/2022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2543355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5C5548-0557-4B6E-A47A-6756C941145D}" type="datetimeFigureOut">
              <a:rPr lang="en-US" smtClean="0"/>
              <a:t>8/9/2022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3624677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5C5548-0557-4B6E-A47A-6756C941145D}" type="datetimeFigureOut">
              <a:rPr lang="en-US" smtClean="0"/>
              <a:t>8/9/2022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1618345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5C5548-0557-4B6E-A47A-6756C941145D}" type="datetimeFigureOut">
              <a:rPr lang="en-US" smtClean="0"/>
              <a:t>8/9/2022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357650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5C5548-0557-4B6E-A47A-6756C941145D}" type="datetimeFigureOut">
              <a:rPr lang="en-US" smtClean="0"/>
              <a:t>8/9/2022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A8E3AA-0290-44BB-AAEF-BC483BD6B430}" type="slidenum">
              <a:rPr lang="en-US" smtClean="0"/>
              <a:t>‹#›</a:t>
            </a:fld>
            <a:endParaRPr lang="en-US"/>
          </a:p>
        </p:txBody>
      </p:sp>
    </p:spTree>
    <p:extLst>
      <p:ext uri="{BB962C8B-B14F-4D97-AF65-F5344CB8AC3E}">
        <p14:creationId xmlns:p14="http://schemas.microsoft.com/office/powerpoint/2010/main" val="337274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95C5548-0557-4B6E-A47A-6756C941145D}" type="datetimeFigureOut">
              <a:rPr lang="en-US" smtClean="0"/>
              <a:t>8/9/2022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4A8E3AA-0290-44BB-AAEF-BC483BD6B430}" type="slidenum">
              <a:rPr lang="en-US" smtClean="0"/>
              <a:t>‹#›</a:t>
            </a:fld>
            <a:endParaRPr lang="en-US"/>
          </a:p>
        </p:txBody>
      </p:sp>
    </p:spTree>
    <p:extLst>
      <p:ext uri="{BB962C8B-B14F-4D97-AF65-F5344CB8AC3E}">
        <p14:creationId xmlns:p14="http://schemas.microsoft.com/office/powerpoint/2010/main" val="18600952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en.wikipedia.org/wiki/Geometric_mean"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EE73-469F-30EC-4A12-871A85431F6D}"/>
              </a:ext>
            </a:extLst>
          </p:cNvPr>
          <p:cNvSpPr>
            <a:spLocks noGrp="1"/>
          </p:cNvSpPr>
          <p:nvPr>
            <p:ph type="ctrTitle"/>
          </p:nvPr>
        </p:nvSpPr>
        <p:spPr>
          <a:xfrm>
            <a:off x="167147" y="160593"/>
            <a:ext cx="11788879" cy="1193800"/>
          </a:xfrm>
          <a:solidFill>
            <a:schemeClr val="accent1">
              <a:lumMod val="60000"/>
              <a:lumOff val="40000"/>
            </a:schemeClr>
          </a:solidFill>
        </p:spPr>
        <p:txBody>
          <a:bodyPr/>
          <a:lstStyle/>
          <a:p>
            <a:pPr algn="ctr"/>
            <a:r>
              <a:rPr lang="en-US" dirty="0">
                <a:latin typeface="Times New Roman" panose="02020603050405020304" pitchFamily="18" charset="0"/>
                <a:cs typeface="Times New Roman" panose="02020603050405020304" pitchFamily="18" charset="0"/>
              </a:rPr>
              <a:t>Natural Language Processing</a:t>
            </a:r>
          </a:p>
        </p:txBody>
      </p:sp>
      <p:sp>
        <p:nvSpPr>
          <p:cNvPr id="4" name="Subtitle 2">
            <a:extLst>
              <a:ext uri="{FF2B5EF4-FFF2-40B4-BE49-F238E27FC236}">
                <a16:creationId xmlns:a16="http://schemas.microsoft.com/office/drawing/2014/main" id="{3D39D17E-B654-9328-8A85-DC588FDAB0F9}"/>
              </a:ext>
            </a:extLst>
          </p:cNvPr>
          <p:cNvSpPr txBox="1">
            <a:spLocks/>
          </p:cNvSpPr>
          <p:nvPr/>
        </p:nvSpPr>
        <p:spPr>
          <a:xfrm>
            <a:off x="8121444" y="5034115"/>
            <a:ext cx="4070555" cy="1823885"/>
          </a:xfrm>
          <a:prstGeom prst="rect">
            <a:avLst/>
          </a:prstGeom>
          <a:solidFill>
            <a:schemeClr val="accent4">
              <a:lumMod val="60000"/>
              <a:lumOff val="40000"/>
            </a:schemeClr>
          </a:solidFill>
        </p:spPr>
        <p:txBody>
          <a:bodyPr vert="horz" lIns="91440" tIns="45720" rIns="91440" bIns="45720" rtlCol="0" anchor="t">
            <a:normAutofit fontScale="70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Presented By</a:t>
            </a:r>
          </a:p>
          <a:p>
            <a:pPr algn="ctr"/>
            <a:r>
              <a:rPr lang="en-US" sz="2400" dirty="0">
                <a:latin typeface="Times New Roman" panose="02020603050405020304" pitchFamily="18" charset="0"/>
                <a:cs typeface="Times New Roman" panose="02020603050405020304" pitchFamily="18" charset="0"/>
              </a:rPr>
              <a:t>Anurag Tiwari</a:t>
            </a:r>
          </a:p>
          <a:p>
            <a:pPr algn="ctr"/>
            <a:r>
              <a:rPr lang="en-US" sz="2400" dirty="0">
                <a:latin typeface="Times New Roman" panose="02020603050405020304" pitchFamily="18" charset="0"/>
                <a:cs typeface="Times New Roman" panose="02020603050405020304" pitchFamily="18" charset="0"/>
              </a:rPr>
              <a:t>Assistant Professor</a:t>
            </a:r>
          </a:p>
          <a:p>
            <a:pPr algn="ctr"/>
            <a:r>
              <a:rPr lang="en-US" sz="2400" dirty="0">
                <a:latin typeface="Times New Roman" panose="02020603050405020304" pitchFamily="18" charset="0"/>
                <a:cs typeface="Times New Roman" panose="02020603050405020304" pitchFamily="18" charset="0"/>
              </a:rPr>
              <a:t>School of Computer Science &amp; Engineering</a:t>
            </a:r>
          </a:p>
          <a:p>
            <a:pPr algn="ctr"/>
            <a:r>
              <a:rPr lang="en-US" sz="2400" dirty="0">
                <a:latin typeface="Times New Roman" panose="02020603050405020304" pitchFamily="18" charset="0"/>
                <a:cs typeface="Times New Roman" panose="02020603050405020304" pitchFamily="18" charset="0"/>
              </a:rPr>
              <a:t>VIT (BHOPAL CAMPUS)</a:t>
            </a:r>
          </a:p>
          <a:p>
            <a:pPr algn="ctr"/>
            <a:endParaRPr lang="en-US" sz="2400" dirty="0">
              <a:latin typeface="Times New Roman" panose="02020603050405020304" pitchFamily="18" charset="0"/>
              <a:cs typeface="Times New Roman" panose="02020603050405020304" pitchFamily="18" charset="0"/>
            </a:endParaRPr>
          </a:p>
          <a:p>
            <a:pPr algn="ct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714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Application of Natural Language Processing</a:t>
            </a:r>
          </a:p>
        </p:txBody>
      </p:sp>
      <p:sp>
        <p:nvSpPr>
          <p:cNvPr id="7" name="TextBox 6">
            <a:extLst>
              <a:ext uri="{FF2B5EF4-FFF2-40B4-BE49-F238E27FC236}">
                <a16:creationId xmlns:a16="http://schemas.microsoft.com/office/drawing/2014/main" id="{D5D37A06-B811-35E4-4497-96FB83F27653}"/>
              </a:ext>
            </a:extLst>
          </p:cNvPr>
          <p:cNvSpPr txBox="1"/>
          <p:nvPr/>
        </p:nvSpPr>
        <p:spPr>
          <a:xfrm>
            <a:off x="192598" y="1270509"/>
            <a:ext cx="6110748" cy="4555093"/>
          </a:xfrm>
          <a:prstGeom prst="rect">
            <a:avLst/>
          </a:prstGeom>
          <a:noFill/>
        </p:spPr>
        <p:txBody>
          <a:bodyPr wrap="square">
            <a:spAutoFit/>
          </a:bodyPr>
          <a:lstStyle/>
          <a:p>
            <a:pPr algn="l"/>
            <a:r>
              <a:rPr lang="en-US" sz="2000" b="1" i="0" dirty="0">
                <a:solidFill>
                  <a:schemeClr val="bg1"/>
                </a:solidFill>
                <a:effectLst/>
                <a:latin typeface="Times New Roman" panose="02020603050405020304" pitchFamily="18" charset="0"/>
                <a:cs typeface="Times New Roman" panose="02020603050405020304" pitchFamily="18" charset="0"/>
              </a:rPr>
              <a:t>Sentiment Analysis</a:t>
            </a:r>
            <a:endParaRPr lang="en-US" sz="2000" b="0" i="0" dirty="0">
              <a:solidFill>
                <a:schemeClr val="bg1"/>
              </a:solidFill>
              <a:effectLst/>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Sentiment Analysis is one of the most well-known applications of natural language processing that understands and classify sentiments or emotions from text data with the help of various NLP techniques.</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Sentiment Analysis is generally used by companies to summarize feedback from customers about products, movies, brands, and different online movements. </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It can also help in understanding people’s thoughts on their government and its policies. </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Some well-known companies using Sentiment Analysis are Scale AI, </a:t>
            </a:r>
            <a:r>
              <a:rPr lang="en-US" b="1" dirty="0" err="1">
                <a:latin typeface="Times New Roman" panose="02020603050405020304" pitchFamily="18" charset="0"/>
                <a:cs typeface="Times New Roman" panose="02020603050405020304" pitchFamily="18" charset="0"/>
              </a:rPr>
              <a:t>Lexalytics</a:t>
            </a:r>
            <a:r>
              <a:rPr lang="en-US" b="1" dirty="0">
                <a:latin typeface="Times New Roman" panose="02020603050405020304" pitchFamily="18" charset="0"/>
                <a:cs typeface="Times New Roman" panose="02020603050405020304" pitchFamily="18" charset="0"/>
              </a:rPr>
              <a:t>, and Monkey Learn.</a:t>
            </a:r>
          </a:p>
        </p:txBody>
      </p:sp>
      <p:pic>
        <p:nvPicPr>
          <p:cNvPr id="2" name="Picture 1">
            <a:extLst>
              <a:ext uri="{FF2B5EF4-FFF2-40B4-BE49-F238E27FC236}">
                <a16:creationId xmlns:a16="http://schemas.microsoft.com/office/drawing/2014/main" id="{A3A0D8AD-5510-BE80-C668-860D6FB504B8}"/>
              </a:ext>
            </a:extLst>
          </p:cNvPr>
          <p:cNvPicPr>
            <a:picLocks noChangeAspect="1"/>
          </p:cNvPicPr>
          <p:nvPr/>
        </p:nvPicPr>
        <p:blipFill>
          <a:blip r:embed="rId2"/>
          <a:stretch>
            <a:fillRect/>
          </a:stretch>
        </p:blipFill>
        <p:spPr>
          <a:xfrm>
            <a:off x="6303346" y="1600200"/>
            <a:ext cx="5890917" cy="3474720"/>
          </a:xfrm>
          <a:prstGeom prst="rect">
            <a:avLst/>
          </a:prstGeom>
        </p:spPr>
      </p:pic>
    </p:spTree>
    <p:extLst>
      <p:ext uri="{BB962C8B-B14F-4D97-AF65-F5344CB8AC3E}">
        <p14:creationId xmlns:p14="http://schemas.microsoft.com/office/powerpoint/2010/main" val="373364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Application of Natural Language Processing</a:t>
            </a:r>
          </a:p>
        </p:txBody>
      </p:sp>
      <p:pic>
        <p:nvPicPr>
          <p:cNvPr id="5" name="Picture 4">
            <a:extLst>
              <a:ext uri="{FF2B5EF4-FFF2-40B4-BE49-F238E27FC236}">
                <a16:creationId xmlns:a16="http://schemas.microsoft.com/office/drawing/2014/main" id="{17E8DCAD-A8B7-7BC0-9C56-61A20BBB2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380" y="3223242"/>
            <a:ext cx="457240" cy="411516"/>
          </a:xfrm>
          <a:prstGeom prst="rect">
            <a:avLst/>
          </a:prstGeom>
        </p:spPr>
      </p:pic>
      <p:pic>
        <p:nvPicPr>
          <p:cNvPr id="6" name="Top Ten Most Innovative Chatbots in the World _ Global Tech Council">
            <a:hlinkClick r:id="" action="ppaction://media"/>
            <a:extLst>
              <a:ext uri="{FF2B5EF4-FFF2-40B4-BE49-F238E27FC236}">
                <a16:creationId xmlns:a16="http://schemas.microsoft.com/office/drawing/2014/main" id="{6460DA57-C7D2-6D44-06BF-8A341E6354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129" y="302342"/>
            <a:ext cx="11655273" cy="6108290"/>
          </a:xfrm>
          <a:prstGeom prst="rect">
            <a:avLst/>
          </a:prstGeom>
        </p:spPr>
      </p:pic>
    </p:spTree>
    <p:extLst>
      <p:ext uri="{BB962C8B-B14F-4D97-AF65-F5344CB8AC3E}">
        <p14:creationId xmlns:p14="http://schemas.microsoft.com/office/powerpoint/2010/main" val="3433943521"/>
      </p:ext>
    </p:extLst>
  </p:cSld>
  <p:clrMapOvr>
    <a:masterClrMapping/>
  </p:clrMapOvr>
  <mc:AlternateContent xmlns:mc="http://schemas.openxmlformats.org/markup-compatibility/2006" xmlns:p14="http://schemas.microsoft.com/office/powerpoint/2010/main">
    <mc:Choice Requires="p14">
      <p:transition spd="slow" p14:dur="2000" advTm="322594"/>
    </mc:Choice>
    <mc:Fallback xmlns="">
      <p:transition spd="slow" advTm="322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5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Application of Natural Language Processing</a:t>
            </a:r>
          </a:p>
        </p:txBody>
      </p:sp>
      <p:sp>
        <p:nvSpPr>
          <p:cNvPr id="7" name="TextBox 6">
            <a:extLst>
              <a:ext uri="{FF2B5EF4-FFF2-40B4-BE49-F238E27FC236}">
                <a16:creationId xmlns:a16="http://schemas.microsoft.com/office/drawing/2014/main" id="{D5D37A06-B811-35E4-4497-96FB83F27653}"/>
              </a:ext>
            </a:extLst>
          </p:cNvPr>
          <p:cNvSpPr txBox="1"/>
          <p:nvPr/>
        </p:nvSpPr>
        <p:spPr>
          <a:xfrm>
            <a:off x="192598" y="1270509"/>
            <a:ext cx="6110748" cy="4370427"/>
          </a:xfrm>
          <a:prstGeom prst="rect">
            <a:avLst/>
          </a:prstGeom>
          <a:noFill/>
        </p:spPr>
        <p:txBody>
          <a:bodyPr wrap="square">
            <a:spAutoFit/>
          </a:bodyPr>
          <a:lstStyle/>
          <a:p>
            <a:pPr algn="l"/>
            <a:r>
              <a:rPr lang="en-US" sz="2000" b="1" i="0" dirty="0">
                <a:solidFill>
                  <a:schemeClr val="bg1"/>
                </a:solidFill>
                <a:effectLst/>
                <a:latin typeface="Times New Roman" panose="02020603050405020304" pitchFamily="18" charset="0"/>
                <a:cs typeface="Times New Roman" panose="02020603050405020304" pitchFamily="18" charset="0"/>
              </a:rPr>
              <a:t>Automatic text generation</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i="0" dirty="0">
                <a:effectLst/>
                <a:latin typeface="Times New Roman" panose="02020603050405020304" pitchFamily="18" charset="0"/>
                <a:cs typeface="Times New Roman" panose="02020603050405020304" pitchFamily="18" charset="0"/>
              </a:rPr>
              <a:t>The automatic text generation application is used for generating textual data that can be used by language models to predict the occurrence of words based on the words already present in the text.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i="0" dirty="0">
                <a:effectLst/>
                <a:latin typeface="Times New Roman" panose="02020603050405020304" pitchFamily="18" charset="0"/>
                <a:cs typeface="Times New Roman" panose="02020603050405020304" pitchFamily="18" charset="0"/>
              </a:rPr>
              <a:t>Therefore the language models are trained with such kind of data and then prediction takes place for generating text.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i="0" dirty="0" err="1">
                <a:effectLst/>
                <a:latin typeface="Times New Roman" panose="02020603050405020304" pitchFamily="18" charset="0"/>
                <a:cs typeface="Times New Roman" panose="02020603050405020304" pitchFamily="18" charset="0"/>
              </a:rPr>
              <a:t>OpenAI</a:t>
            </a:r>
            <a:r>
              <a:rPr lang="en-US" sz="2000" i="0" dirty="0">
                <a:effectLst/>
                <a:latin typeface="Times New Roman" panose="02020603050405020304" pitchFamily="18" charset="0"/>
                <a:cs typeface="Times New Roman" panose="02020603050405020304" pitchFamily="18" charset="0"/>
              </a:rPr>
              <a:t> has built an AI-based text generator which has gained a lot of popularity from people</a:t>
            </a:r>
          </a:p>
          <a:p>
            <a:endParaRPr lang="en-US"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C829AF7-6A55-261F-EA61-44B816613EE2}"/>
              </a:ext>
            </a:extLst>
          </p:cNvPr>
          <p:cNvSpPr txBox="1"/>
          <p:nvPr/>
        </p:nvSpPr>
        <p:spPr>
          <a:xfrm>
            <a:off x="6489290" y="1270509"/>
            <a:ext cx="5584723" cy="5539978"/>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Document Summarization</a:t>
            </a:r>
          </a:p>
          <a:p>
            <a:pPr algn="l"/>
            <a:endParaRPr lang="en-US"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Text Summarization or Document Summarization is a technique through which we can automatically generate concise summaries of large pieces of text.</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 There are situations where we need to understand the gist of text available and this can be done efficiently through </a:t>
            </a:r>
            <a:r>
              <a:rPr lang="en-US" sz="2000" b="0" i="0" u="none" strike="noStrike" dirty="0">
                <a:effectLst/>
                <a:latin typeface="Times New Roman" panose="02020603050405020304" pitchFamily="18" charset="0"/>
                <a:cs typeface="Times New Roman" panose="02020603050405020304" pitchFamily="18" charset="0"/>
              </a:rPr>
              <a:t>document summarization</a:t>
            </a:r>
            <a:r>
              <a:rPr lang="en-US" sz="2000" b="0" i="0" dirty="0">
                <a:effectLst/>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Ø"/>
            </a:pPr>
            <a:endParaRPr lang="en-US" sz="2000" u="none" strike="noStrike"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u="none" strike="noStrike" dirty="0">
                <a:effectLst/>
                <a:latin typeface="Times New Roman" panose="02020603050405020304" pitchFamily="18" charset="0"/>
                <a:cs typeface="Times New Roman" panose="02020603050405020304" pitchFamily="18" charset="0"/>
              </a:rPr>
              <a:t>SummarizeBot </a:t>
            </a:r>
            <a:r>
              <a:rPr lang="en-US" sz="2000" b="0" i="0" dirty="0">
                <a:effectLst/>
                <a:latin typeface="Times New Roman" panose="02020603050405020304" pitchFamily="18" charset="0"/>
                <a:cs typeface="Times New Roman" panose="02020603050405020304" pitchFamily="18" charset="0"/>
              </a:rPr>
              <a:t>is one of the companies that have leveraged the power of text summarization.</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err="1">
                <a:effectLst/>
                <a:latin typeface="Times New Roman" panose="02020603050405020304" pitchFamily="18" charset="0"/>
                <a:cs typeface="Times New Roman" panose="02020603050405020304" pitchFamily="18" charset="0"/>
              </a:rPr>
              <a:t>Agolo</a:t>
            </a:r>
            <a:r>
              <a:rPr lang="en-US" sz="2000" b="0" i="0" dirty="0">
                <a:effectLst/>
                <a:latin typeface="Times New Roman" panose="02020603050405020304" pitchFamily="18" charset="0"/>
                <a:cs typeface="Times New Roman" panose="02020603050405020304" pitchFamily="18" charset="0"/>
              </a:rPr>
              <a:t>, an AI startup is working in this domain with support from tech giants like Google and Microsoft.</a:t>
            </a:r>
          </a:p>
          <a:p>
            <a:pPr marL="285750" indent="-285750" algn="l">
              <a:buFont typeface="Wingdings" panose="05000000000000000000" pitchFamily="2" charset="2"/>
              <a:buChar char="Ø"/>
            </a:pPr>
            <a:endParaRPr lang="en-US"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223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Application of Natural Language Processing</a:t>
            </a:r>
          </a:p>
        </p:txBody>
      </p:sp>
      <p:sp>
        <p:nvSpPr>
          <p:cNvPr id="7" name="TextBox 6">
            <a:extLst>
              <a:ext uri="{FF2B5EF4-FFF2-40B4-BE49-F238E27FC236}">
                <a16:creationId xmlns:a16="http://schemas.microsoft.com/office/drawing/2014/main" id="{D5D37A06-B811-35E4-4497-96FB83F27653}"/>
              </a:ext>
            </a:extLst>
          </p:cNvPr>
          <p:cNvSpPr txBox="1"/>
          <p:nvPr/>
        </p:nvSpPr>
        <p:spPr>
          <a:xfrm>
            <a:off x="192597" y="1270509"/>
            <a:ext cx="11881415" cy="4093428"/>
          </a:xfrm>
          <a:prstGeom prst="rect">
            <a:avLst/>
          </a:prstGeom>
          <a:noFill/>
        </p:spPr>
        <p:txBody>
          <a:bodyPr wrap="square">
            <a:spAutoFit/>
          </a:bodyPr>
          <a:lstStyle/>
          <a:p>
            <a:pPr algn="just"/>
            <a:r>
              <a:rPr lang="en-US" sz="2000" b="1" i="0" dirty="0">
                <a:solidFill>
                  <a:schemeClr val="bg1"/>
                </a:solidFill>
                <a:effectLst/>
                <a:latin typeface="Times New Roman" panose="02020603050405020304" pitchFamily="18" charset="0"/>
                <a:cs typeface="Times New Roman" panose="02020603050405020304" pitchFamily="18" charset="0"/>
              </a:rPr>
              <a:t>Speech Recognition – Virtual Smart Assistants</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humans, have the unique ability to express our thoughts in the external world through speech. Speech recognition is one of the ways through which machines are made capable of understanding the human natural language.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Smart Virtual Assistant is the major innovation that has been made possible due to speech recognition.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Apple’s Siri, Google’s Voice Assistant, and Amazon’s Alexa are some of the well-known voice assistants that are able to understand our voice commands for daily tasks with ease.</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Nuance is a well-known company that has built a virtual assistant named Nina. Its performance has been commendable and is attracting more companies for availing of the services.</a:t>
            </a:r>
          </a:p>
        </p:txBody>
      </p:sp>
    </p:spTree>
    <p:extLst>
      <p:ext uri="{BB962C8B-B14F-4D97-AF65-F5344CB8AC3E}">
        <p14:creationId xmlns:p14="http://schemas.microsoft.com/office/powerpoint/2010/main" val="2122340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Application of Natural Language Processing</a:t>
            </a:r>
          </a:p>
        </p:txBody>
      </p:sp>
      <p:sp>
        <p:nvSpPr>
          <p:cNvPr id="7" name="TextBox 6">
            <a:extLst>
              <a:ext uri="{FF2B5EF4-FFF2-40B4-BE49-F238E27FC236}">
                <a16:creationId xmlns:a16="http://schemas.microsoft.com/office/drawing/2014/main" id="{D5D37A06-B811-35E4-4497-96FB83F27653}"/>
              </a:ext>
            </a:extLst>
          </p:cNvPr>
          <p:cNvSpPr txBox="1"/>
          <p:nvPr/>
        </p:nvSpPr>
        <p:spPr>
          <a:xfrm>
            <a:off x="192597" y="1270509"/>
            <a:ext cx="11881415" cy="2862322"/>
          </a:xfrm>
          <a:prstGeom prst="rect">
            <a:avLst/>
          </a:prstGeom>
          <a:noFill/>
        </p:spPr>
        <p:txBody>
          <a:bodyPr wrap="square">
            <a:spAutoFit/>
          </a:bodyPr>
          <a:lstStyle/>
          <a:p>
            <a:pPr algn="l"/>
            <a:r>
              <a:rPr lang="en-US" sz="2000" b="1" i="0" dirty="0">
                <a:solidFill>
                  <a:schemeClr val="bg1"/>
                </a:solidFill>
                <a:effectLst/>
                <a:latin typeface="Times New Roman" panose="02020603050405020304" pitchFamily="18" charset="0"/>
                <a:cs typeface="Times New Roman" panose="02020603050405020304" pitchFamily="18" charset="0"/>
              </a:rPr>
              <a:t>Question Answering System</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question answering system is an information retrieval tool that leverages Natural language processing.</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These kinds of </a:t>
            </a:r>
            <a:r>
              <a:rPr lang="en-US" sz="2000" dirty="0" err="1">
                <a:latin typeface="Times New Roman" panose="02020603050405020304" pitchFamily="18" charset="0"/>
                <a:cs typeface="Times New Roman" panose="02020603050405020304" pitchFamily="18" charset="0"/>
              </a:rPr>
              <a:t>QnA</a:t>
            </a:r>
            <a:r>
              <a:rPr lang="en-US" sz="2000" dirty="0">
                <a:latin typeface="Times New Roman" panose="02020603050405020304" pitchFamily="18" charset="0"/>
                <a:cs typeface="Times New Roman" panose="02020603050405020304" pitchFamily="18" charset="0"/>
              </a:rPr>
              <a:t> systems help in answering questions put up by humans in their natural language. By fusing multiple applications of NLP, a competent </a:t>
            </a:r>
            <a:r>
              <a:rPr lang="en-US" sz="2000" dirty="0" err="1">
                <a:latin typeface="Times New Roman" panose="02020603050405020304" pitchFamily="18" charset="0"/>
                <a:cs typeface="Times New Roman" panose="02020603050405020304" pitchFamily="18" charset="0"/>
              </a:rPr>
              <a:t>QnA</a:t>
            </a:r>
            <a:r>
              <a:rPr lang="en-US" sz="2000" dirty="0">
                <a:latin typeface="Times New Roman" panose="02020603050405020304" pitchFamily="18" charset="0"/>
                <a:cs typeface="Times New Roman" panose="02020603050405020304" pitchFamily="18" charset="0"/>
              </a:rPr>
              <a:t> system is built.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customer support system is highly benefitted with the advent of question answering systems. Customers can look for the answers to their regular queries from such </a:t>
            </a:r>
            <a:r>
              <a:rPr lang="en-US" sz="2000" dirty="0" err="1">
                <a:latin typeface="Times New Roman" panose="02020603050405020304" pitchFamily="18" charset="0"/>
                <a:cs typeface="Times New Roman" panose="02020603050405020304" pitchFamily="18" charset="0"/>
              </a:rPr>
              <a:t>QnA</a:t>
            </a:r>
            <a:r>
              <a:rPr lang="en-US" sz="2000" dirty="0">
                <a:latin typeface="Times New Roman" panose="02020603050405020304" pitchFamily="18" charset="0"/>
                <a:cs typeface="Times New Roman" panose="02020603050405020304" pitchFamily="18" charset="0"/>
              </a:rPr>
              <a:t> systems</a:t>
            </a:r>
          </a:p>
        </p:txBody>
      </p:sp>
      <p:pic>
        <p:nvPicPr>
          <p:cNvPr id="2" name="Picture 1">
            <a:extLst>
              <a:ext uri="{FF2B5EF4-FFF2-40B4-BE49-F238E27FC236}">
                <a16:creationId xmlns:a16="http://schemas.microsoft.com/office/drawing/2014/main" id="{80C01A8A-5E1C-7CF0-EB4C-301ECAF24A80}"/>
              </a:ext>
            </a:extLst>
          </p:cNvPr>
          <p:cNvPicPr>
            <a:picLocks noChangeAspect="1"/>
          </p:cNvPicPr>
          <p:nvPr/>
        </p:nvPicPr>
        <p:blipFill>
          <a:blip r:embed="rId2"/>
          <a:stretch>
            <a:fillRect/>
          </a:stretch>
        </p:blipFill>
        <p:spPr>
          <a:xfrm>
            <a:off x="3562775" y="4292294"/>
            <a:ext cx="4699320" cy="2560320"/>
          </a:xfrm>
          <a:prstGeom prst="rect">
            <a:avLst/>
          </a:prstGeom>
        </p:spPr>
      </p:pic>
    </p:spTree>
    <p:extLst>
      <p:ext uri="{BB962C8B-B14F-4D97-AF65-F5344CB8AC3E}">
        <p14:creationId xmlns:p14="http://schemas.microsoft.com/office/powerpoint/2010/main" val="944349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Natural Language Processing Techniques</a:t>
            </a:r>
          </a:p>
        </p:txBody>
      </p:sp>
      <p:sp>
        <p:nvSpPr>
          <p:cNvPr id="6" name="TextBox 5">
            <a:extLst>
              <a:ext uri="{FF2B5EF4-FFF2-40B4-BE49-F238E27FC236}">
                <a16:creationId xmlns:a16="http://schemas.microsoft.com/office/drawing/2014/main" id="{FAAC95B4-3CD4-72EA-8203-75DCEF85EFDE}"/>
              </a:ext>
            </a:extLst>
          </p:cNvPr>
          <p:cNvSpPr txBox="1"/>
          <p:nvPr/>
        </p:nvSpPr>
        <p:spPr>
          <a:xfrm>
            <a:off x="22556" y="1229483"/>
            <a:ext cx="12169443" cy="830997"/>
          </a:xfrm>
          <a:prstGeom prst="rect">
            <a:avLst/>
          </a:prstGeom>
          <a:noFill/>
        </p:spPr>
        <p:txBody>
          <a:bodyPr wrap="square">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Natural Language Processing (NLP) applies two techniques to help computers understand text: </a:t>
            </a:r>
            <a:r>
              <a:rPr lang="en-US" sz="2400" b="1" dirty="0">
                <a:latin typeface="Times New Roman" panose="02020603050405020304" pitchFamily="18" charset="0"/>
                <a:cs typeface="Times New Roman" panose="02020603050405020304" pitchFamily="18" charset="0"/>
              </a:rPr>
              <a:t>syntactic analysis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semantic analysis</a:t>
            </a:r>
            <a:r>
              <a:rPr lang="en-US" sz="2400"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1F28CB67-2CA6-DC35-F887-3D51DA1804A2}"/>
              </a:ext>
            </a:extLst>
          </p:cNvPr>
          <p:cNvSpPr txBox="1"/>
          <p:nvPr/>
        </p:nvSpPr>
        <p:spPr>
          <a:xfrm>
            <a:off x="4549878" y="2967335"/>
            <a:ext cx="2647336"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Syntactic Analysis</a:t>
            </a:r>
          </a:p>
        </p:txBody>
      </p:sp>
      <p:sp>
        <p:nvSpPr>
          <p:cNvPr id="10" name="TextBox 9">
            <a:extLst>
              <a:ext uri="{FF2B5EF4-FFF2-40B4-BE49-F238E27FC236}">
                <a16:creationId xmlns:a16="http://schemas.microsoft.com/office/drawing/2014/main" id="{27EAA7A7-A3DA-D0A5-E0F3-53854A9923D5}"/>
              </a:ext>
            </a:extLst>
          </p:cNvPr>
          <p:cNvSpPr txBox="1"/>
          <p:nvPr/>
        </p:nvSpPr>
        <p:spPr>
          <a:xfrm>
            <a:off x="192598" y="3714501"/>
            <a:ext cx="11881415" cy="156966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Syntactic analysis ‒ or parsing ‒ analyzes text using basic grammar rules to identify sentence structure, how words are organized, and how words relate to each other.</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Some of its main sub-tasks include:</a:t>
            </a:r>
          </a:p>
        </p:txBody>
      </p:sp>
    </p:spTree>
    <p:extLst>
      <p:ext uri="{BB962C8B-B14F-4D97-AF65-F5344CB8AC3E}">
        <p14:creationId xmlns:p14="http://schemas.microsoft.com/office/powerpoint/2010/main" val="71857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Natural Language Processing Techniques</a:t>
            </a:r>
          </a:p>
        </p:txBody>
      </p:sp>
      <p:sp>
        <p:nvSpPr>
          <p:cNvPr id="6" name="TextBox 5">
            <a:extLst>
              <a:ext uri="{FF2B5EF4-FFF2-40B4-BE49-F238E27FC236}">
                <a16:creationId xmlns:a16="http://schemas.microsoft.com/office/drawing/2014/main" id="{FAAC95B4-3CD4-72EA-8203-75DCEF85EFDE}"/>
              </a:ext>
            </a:extLst>
          </p:cNvPr>
          <p:cNvSpPr txBox="1"/>
          <p:nvPr/>
        </p:nvSpPr>
        <p:spPr>
          <a:xfrm>
            <a:off x="22556" y="1229483"/>
            <a:ext cx="12169443" cy="4524315"/>
          </a:xfrm>
          <a:prstGeom prst="rect">
            <a:avLst/>
          </a:prstGeom>
          <a:noFill/>
        </p:spPr>
        <p:txBody>
          <a:bodyPr wrap="square">
            <a:spAutoFit/>
          </a:bodyPr>
          <a:lstStyle/>
          <a:p>
            <a:pPr marL="285750" indent="-285750" algn="just">
              <a:buFont typeface="Wingdings" panose="05000000000000000000" pitchFamily="2" charset="2"/>
              <a:buChar char="Ø"/>
            </a:pPr>
            <a:r>
              <a:rPr lang="en-US" sz="2400" u="sng" dirty="0">
                <a:solidFill>
                  <a:schemeClr val="bg1"/>
                </a:solidFill>
                <a:latin typeface="Times New Roman" panose="02020603050405020304" pitchFamily="18" charset="0"/>
                <a:cs typeface="Times New Roman" panose="02020603050405020304" pitchFamily="18" charset="0"/>
              </a:rPr>
              <a:t>Tokenization consists </a:t>
            </a:r>
            <a:r>
              <a:rPr lang="en-US" sz="2400" dirty="0">
                <a:solidFill>
                  <a:schemeClr val="bg1"/>
                </a:solidFill>
                <a:latin typeface="Times New Roman" panose="02020603050405020304" pitchFamily="18" charset="0"/>
                <a:cs typeface="Times New Roman" panose="02020603050405020304" pitchFamily="18" charset="0"/>
              </a:rPr>
              <a:t>of breaking up a text into smaller parts called tokens (which can be sentences or words) to make text easier to handle. </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Part of speech tagging </a:t>
            </a:r>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PoS</a:t>
            </a:r>
            <a:r>
              <a:rPr lang="en-US" sz="2400" dirty="0">
                <a:solidFill>
                  <a:schemeClr val="bg1"/>
                </a:solidFill>
                <a:latin typeface="Times New Roman" panose="02020603050405020304" pitchFamily="18" charset="0"/>
                <a:cs typeface="Times New Roman" panose="02020603050405020304" pitchFamily="18" charset="0"/>
              </a:rPr>
              <a:t> tagging) labels tokens as verb, adverb, adjective, noun, etc. This helps infer the meaning of a word (for example, the word “book” means different things if used as a verb or a noun). </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Lemmatization &amp; stemming </a:t>
            </a:r>
            <a:r>
              <a:rPr lang="en-US" sz="2400" dirty="0">
                <a:solidFill>
                  <a:schemeClr val="bg1"/>
                </a:solidFill>
                <a:latin typeface="Times New Roman" panose="02020603050405020304" pitchFamily="18" charset="0"/>
                <a:cs typeface="Times New Roman" panose="02020603050405020304" pitchFamily="18" charset="0"/>
              </a:rPr>
              <a:t>consist of reducing inflected words to their base form to make them easier to analyze. </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Stop-word removal removes frequently occurring words that don’t add any semantic value, such as I, they, have, like, yours, etc.</a:t>
            </a:r>
          </a:p>
        </p:txBody>
      </p:sp>
    </p:spTree>
    <p:extLst>
      <p:ext uri="{BB962C8B-B14F-4D97-AF65-F5344CB8AC3E}">
        <p14:creationId xmlns:p14="http://schemas.microsoft.com/office/powerpoint/2010/main" val="138720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Natural Language Processing Techniques</a:t>
            </a:r>
          </a:p>
        </p:txBody>
      </p:sp>
      <p:sp>
        <p:nvSpPr>
          <p:cNvPr id="6" name="TextBox 5">
            <a:extLst>
              <a:ext uri="{FF2B5EF4-FFF2-40B4-BE49-F238E27FC236}">
                <a16:creationId xmlns:a16="http://schemas.microsoft.com/office/drawing/2014/main" id="{FAAC95B4-3CD4-72EA-8203-75DCEF85EFDE}"/>
              </a:ext>
            </a:extLst>
          </p:cNvPr>
          <p:cNvSpPr txBox="1"/>
          <p:nvPr/>
        </p:nvSpPr>
        <p:spPr>
          <a:xfrm>
            <a:off x="22556" y="1229483"/>
            <a:ext cx="12169443" cy="1569660"/>
          </a:xfrm>
          <a:prstGeom prst="rect">
            <a:avLst/>
          </a:prstGeom>
          <a:noFill/>
        </p:spPr>
        <p:txBody>
          <a:bodyPr wrap="square">
            <a:spAutoFit/>
          </a:bodyPr>
          <a:lstStyle/>
          <a:p>
            <a:pPr marL="285750" indent="-2857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Tokenization is the process of breaking down the given text in natural language processing into the smallest unit in a sentence called a token. </a:t>
            </a:r>
          </a:p>
          <a:p>
            <a:pPr marL="285750" indent="-28575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Punctuation marks, words, and numbers can be considered tokens.</a:t>
            </a:r>
          </a:p>
        </p:txBody>
      </p:sp>
      <p:pic>
        <p:nvPicPr>
          <p:cNvPr id="2" name="Picture 1">
            <a:extLst>
              <a:ext uri="{FF2B5EF4-FFF2-40B4-BE49-F238E27FC236}">
                <a16:creationId xmlns:a16="http://schemas.microsoft.com/office/drawing/2014/main" id="{04527F43-A32B-FD26-D892-AD420D21E589}"/>
              </a:ext>
            </a:extLst>
          </p:cNvPr>
          <p:cNvPicPr>
            <a:picLocks noChangeAspect="1"/>
          </p:cNvPicPr>
          <p:nvPr/>
        </p:nvPicPr>
        <p:blipFill>
          <a:blip r:embed="rId2"/>
          <a:stretch>
            <a:fillRect/>
          </a:stretch>
        </p:blipFill>
        <p:spPr>
          <a:xfrm>
            <a:off x="2645470" y="2838333"/>
            <a:ext cx="6628270" cy="4023360"/>
          </a:xfrm>
          <a:prstGeom prst="rect">
            <a:avLst/>
          </a:prstGeom>
        </p:spPr>
      </p:pic>
    </p:spTree>
    <p:extLst>
      <p:ext uri="{BB962C8B-B14F-4D97-AF65-F5344CB8AC3E}">
        <p14:creationId xmlns:p14="http://schemas.microsoft.com/office/powerpoint/2010/main" val="2856351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Natural Language Processing Techniques</a:t>
            </a:r>
          </a:p>
        </p:txBody>
      </p:sp>
      <p:pic>
        <p:nvPicPr>
          <p:cNvPr id="1026" name="Picture 2" descr="Diagram illustrates the syntactic analysis of the sentence “The... |  Download Scientific Diagram">
            <a:extLst>
              <a:ext uri="{FF2B5EF4-FFF2-40B4-BE49-F238E27FC236}">
                <a16:creationId xmlns:a16="http://schemas.microsoft.com/office/drawing/2014/main" id="{D563B17C-58E7-7152-216A-066F896FA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046"/>
            <a:ext cx="7483546" cy="3383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665876-B562-02FC-F17A-85AEDF0FB6BC}"/>
              </a:ext>
            </a:extLst>
          </p:cNvPr>
          <p:cNvPicPr>
            <a:picLocks noChangeAspect="1"/>
          </p:cNvPicPr>
          <p:nvPr/>
        </p:nvPicPr>
        <p:blipFill>
          <a:blip r:embed="rId3"/>
          <a:stretch>
            <a:fillRect/>
          </a:stretch>
        </p:blipFill>
        <p:spPr>
          <a:xfrm>
            <a:off x="7489372" y="1608140"/>
            <a:ext cx="4702628" cy="1645920"/>
          </a:xfrm>
          <a:prstGeom prst="rect">
            <a:avLst/>
          </a:prstGeom>
        </p:spPr>
      </p:pic>
    </p:spTree>
    <p:extLst>
      <p:ext uri="{BB962C8B-B14F-4D97-AF65-F5344CB8AC3E}">
        <p14:creationId xmlns:p14="http://schemas.microsoft.com/office/powerpoint/2010/main" val="2327863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Ambiguity and Uncertainty in NLP</a:t>
            </a:r>
          </a:p>
        </p:txBody>
      </p:sp>
      <p:sp>
        <p:nvSpPr>
          <p:cNvPr id="6" name="TextBox 5">
            <a:extLst>
              <a:ext uri="{FF2B5EF4-FFF2-40B4-BE49-F238E27FC236}">
                <a16:creationId xmlns:a16="http://schemas.microsoft.com/office/drawing/2014/main" id="{7C591708-4F2F-A9FA-C08B-44C13B2CA8AE}"/>
              </a:ext>
            </a:extLst>
          </p:cNvPr>
          <p:cNvSpPr txBox="1"/>
          <p:nvPr/>
        </p:nvSpPr>
        <p:spPr>
          <a:xfrm>
            <a:off x="192597" y="1397675"/>
            <a:ext cx="11881415" cy="3539430"/>
          </a:xfrm>
          <a:prstGeom prst="rect">
            <a:avLst/>
          </a:prstGeom>
          <a:noFill/>
        </p:spPr>
        <p:txBody>
          <a:bodyPr wrap="square">
            <a:spAutoFit/>
          </a:bodyPr>
          <a:lstStyle/>
          <a:p>
            <a:pPr marL="457200" indent="-457200" algn="just">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Ambiguity, generally used in natural language processing, can be referred as the ability of being understood in more than one way. </a:t>
            </a:r>
          </a:p>
          <a:p>
            <a:pPr marL="457200" indent="-457200" algn="just">
              <a:buFont typeface="Wingdings" panose="05000000000000000000" pitchFamily="2" charset="2"/>
              <a:buChar char="Ø"/>
            </a:pPr>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In simple terms, we can say that ambiguity is the capability of being understood in more than one way. </a:t>
            </a:r>
          </a:p>
          <a:p>
            <a:pPr marL="457200" indent="-457200" algn="just">
              <a:buFont typeface="Wingdings" panose="05000000000000000000" pitchFamily="2" charset="2"/>
              <a:buChar char="Ø"/>
            </a:pPr>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Natural language is very ambiguous. NLP has the following types of ambiguities −</a:t>
            </a:r>
          </a:p>
        </p:txBody>
      </p:sp>
    </p:spTree>
    <p:extLst>
      <p:ext uri="{BB962C8B-B14F-4D97-AF65-F5344CB8AC3E}">
        <p14:creationId xmlns:p14="http://schemas.microsoft.com/office/powerpoint/2010/main" val="272837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EE73-469F-30EC-4A12-871A85431F6D}"/>
              </a:ext>
            </a:extLst>
          </p:cNvPr>
          <p:cNvSpPr>
            <a:spLocks noGrp="1"/>
          </p:cNvSpPr>
          <p:nvPr>
            <p:ph type="ctrTitle"/>
          </p:nvPr>
        </p:nvSpPr>
        <p:spPr>
          <a:xfrm>
            <a:off x="0" y="0"/>
            <a:ext cx="12192000" cy="1193800"/>
          </a:xfrm>
          <a:solidFill>
            <a:schemeClr val="accent1">
              <a:lumMod val="60000"/>
              <a:lumOff val="40000"/>
            </a:schemeClr>
          </a:solidFill>
        </p:spPr>
        <p:txBody>
          <a:bodyPr/>
          <a:lstStyle/>
          <a:p>
            <a:pPr algn="ctr"/>
            <a:r>
              <a:rPr lang="en-US" dirty="0">
                <a:latin typeface="Times New Roman" panose="02020603050405020304" pitchFamily="18" charset="0"/>
                <a:cs typeface="Times New Roman" panose="02020603050405020304" pitchFamily="18" charset="0"/>
              </a:rPr>
              <a:t>Syllabus</a:t>
            </a:r>
          </a:p>
        </p:txBody>
      </p:sp>
      <p:pic>
        <p:nvPicPr>
          <p:cNvPr id="5" name="Picture 4">
            <a:extLst>
              <a:ext uri="{FF2B5EF4-FFF2-40B4-BE49-F238E27FC236}">
                <a16:creationId xmlns:a16="http://schemas.microsoft.com/office/drawing/2014/main" id="{76E163B0-794F-8419-FAB7-A3C8D8A8E08A}"/>
              </a:ext>
            </a:extLst>
          </p:cNvPr>
          <p:cNvPicPr>
            <a:picLocks noChangeAspect="1"/>
          </p:cNvPicPr>
          <p:nvPr/>
        </p:nvPicPr>
        <p:blipFill>
          <a:blip r:embed="rId2"/>
          <a:stretch>
            <a:fillRect/>
          </a:stretch>
        </p:blipFill>
        <p:spPr>
          <a:xfrm>
            <a:off x="0" y="1193800"/>
            <a:ext cx="6586895" cy="5669280"/>
          </a:xfrm>
          <a:prstGeom prst="rect">
            <a:avLst/>
          </a:prstGeom>
        </p:spPr>
      </p:pic>
      <p:pic>
        <p:nvPicPr>
          <p:cNvPr id="7" name="Picture 6">
            <a:extLst>
              <a:ext uri="{FF2B5EF4-FFF2-40B4-BE49-F238E27FC236}">
                <a16:creationId xmlns:a16="http://schemas.microsoft.com/office/drawing/2014/main" id="{3632B1A3-843A-CF97-702C-EA1C77151325}"/>
              </a:ext>
            </a:extLst>
          </p:cNvPr>
          <p:cNvPicPr>
            <a:picLocks noChangeAspect="1"/>
          </p:cNvPicPr>
          <p:nvPr/>
        </p:nvPicPr>
        <p:blipFill>
          <a:blip r:embed="rId3"/>
          <a:stretch>
            <a:fillRect/>
          </a:stretch>
        </p:blipFill>
        <p:spPr>
          <a:xfrm>
            <a:off x="6681850" y="1193800"/>
            <a:ext cx="5510150" cy="1828800"/>
          </a:xfrm>
          <a:prstGeom prst="rect">
            <a:avLst/>
          </a:prstGeom>
        </p:spPr>
      </p:pic>
    </p:spTree>
    <p:extLst>
      <p:ext uri="{BB962C8B-B14F-4D97-AF65-F5344CB8AC3E}">
        <p14:creationId xmlns:p14="http://schemas.microsoft.com/office/powerpoint/2010/main" val="3605234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Ambiguity and Uncertainty in NLP</a:t>
            </a:r>
          </a:p>
        </p:txBody>
      </p:sp>
      <p:graphicFrame>
        <p:nvGraphicFramePr>
          <p:cNvPr id="2" name="Table 3">
            <a:extLst>
              <a:ext uri="{FF2B5EF4-FFF2-40B4-BE49-F238E27FC236}">
                <a16:creationId xmlns:a16="http://schemas.microsoft.com/office/drawing/2014/main" id="{9A336BA7-E675-C7CB-F7C3-63A8E3DBFE5D}"/>
              </a:ext>
            </a:extLst>
          </p:cNvPr>
          <p:cNvGraphicFramePr>
            <a:graphicFrameLocks noGrp="1"/>
          </p:cNvGraphicFramePr>
          <p:nvPr>
            <p:extLst>
              <p:ext uri="{D42A27DB-BD31-4B8C-83A1-F6EECF244321}">
                <p14:modId xmlns:p14="http://schemas.microsoft.com/office/powerpoint/2010/main" val="943755293"/>
              </p:ext>
            </p:extLst>
          </p:nvPr>
        </p:nvGraphicFramePr>
        <p:xfrm>
          <a:off x="117987" y="1081549"/>
          <a:ext cx="11956025" cy="5746955"/>
        </p:xfrm>
        <a:graphic>
          <a:graphicData uri="http://schemas.openxmlformats.org/drawingml/2006/table">
            <a:tbl>
              <a:tblPr firstRow="1" bandRow="1">
                <a:tableStyleId>{5C22544A-7EE6-4342-B048-85BDC9FD1C3A}</a:tableStyleId>
              </a:tblPr>
              <a:tblGrid>
                <a:gridCol w="2798951">
                  <a:extLst>
                    <a:ext uri="{9D8B030D-6E8A-4147-A177-3AD203B41FA5}">
                      <a16:colId xmlns:a16="http://schemas.microsoft.com/office/drawing/2014/main" val="3048356452"/>
                    </a:ext>
                  </a:extLst>
                </a:gridCol>
                <a:gridCol w="9157074">
                  <a:extLst>
                    <a:ext uri="{9D8B030D-6E8A-4147-A177-3AD203B41FA5}">
                      <a16:colId xmlns:a16="http://schemas.microsoft.com/office/drawing/2014/main" val="1713128606"/>
                    </a:ext>
                  </a:extLst>
                </a:gridCol>
              </a:tblGrid>
              <a:tr h="468502">
                <a:tc>
                  <a:txBody>
                    <a:bodyPr/>
                    <a:lstStyle/>
                    <a:p>
                      <a:pPr algn="ctr"/>
                      <a:r>
                        <a:rPr lang="en-US" sz="2400" dirty="0">
                          <a:latin typeface="Times New Roman" panose="02020603050405020304" pitchFamily="18" charset="0"/>
                          <a:cs typeface="Times New Roman" panose="02020603050405020304" pitchFamily="18" charset="0"/>
                        </a:rPr>
                        <a:t>Type of Ambiguity</a:t>
                      </a:r>
                    </a:p>
                  </a:txBody>
                  <a:tcPr/>
                </a:tc>
                <a:tc>
                  <a:txBody>
                    <a:bodyPr/>
                    <a:lstStyle/>
                    <a:p>
                      <a:pPr algn="ctr"/>
                      <a:r>
                        <a:rPr lang="en-US" sz="2400"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2857055174"/>
                  </a:ext>
                </a:extLst>
              </a:tr>
              <a:tr h="1343038">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p>
                      <a:pPr algn="ctr"/>
                      <a:r>
                        <a:rPr lang="en-US" b="1" dirty="0">
                          <a:solidFill>
                            <a:schemeClr val="bg1"/>
                          </a:solidFill>
                          <a:latin typeface="Times New Roman" panose="02020603050405020304" pitchFamily="18" charset="0"/>
                          <a:cs typeface="Times New Roman" panose="02020603050405020304" pitchFamily="18" charset="0"/>
                        </a:rPr>
                        <a:t>Lexical Ambiguity</a:t>
                      </a:r>
                    </a:p>
                  </a:txBody>
                  <a:tcPr/>
                </a:tc>
                <a:tc>
                  <a:txBody>
                    <a:bodyPr/>
                    <a:lstStyle/>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ambiguity of a single word is called lexical ambiguity.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treating the word silver as a noun, an adjective, or a verb. </a:t>
                      </a:r>
                    </a:p>
                    <a:p>
                      <a:pPr algn="just"/>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58514495"/>
                  </a:ext>
                </a:extLst>
              </a:tr>
              <a:tr h="1655373">
                <a:tc>
                  <a:txBody>
                    <a:bodyPr/>
                    <a:lstStyle/>
                    <a:p>
                      <a:pPr algn="ct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Syntactic Ambiguity</a:t>
                      </a:r>
                    </a:p>
                  </a:txBody>
                  <a:tcPr/>
                </a:tc>
                <a:tc>
                  <a:txBody>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kind of ambiguity occurs when a sentence is parsed in different ways.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the sentence “The man saw the girl with the telescope”. It is ambiguous whether the man saw the girl carrying a telescope or he saw her through his telescope. </a:t>
                      </a:r>
                    </a:p>
                    <a:p>
                      <a:pPr algn="just"/>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8366930"/>
                  </a:ext>
                </a:extLst>
              </a:tr>
              <a:tr h="228004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1" i="0"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Times New Roman" panose="02020603050405020304" pitchFamily="18" charset="0"/>
                          <a:ea typeface="+mn-ea"/>
                          <a:cs typeface="Times New Roman" panose="02020603050405020304" pitchFamily="18" charset="0"/>
                        </a:rPr>
                        <a:t>Semantic Ambiguity</a:t>
                      </a:r>
                    </a:p>
                    <a:p>
                      <a:endParaRPr lang="en-US" dirty="0"/>
                    </a:p>
                  </a:txBody>
                  <a:tcPr/>
                </a:tc>
                <a:tc>
                  <a:txBody>
                    <a:bodyPr/>
                    <a:lstStyle/>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This kind of ambiguity occurs when the meaning of the words themselves can be misinterpreted. </a:t>
                      </a: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other words, semantic ambiguity happens when a sentence contains an ambiguous word or phrase. </a:t>
                      </a: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For example, the sentence “The car hit the pole while it was moving” is having semantic ambiguity because the interpretations can be “The car, while moving, hit the pole” and “The car hit the pole while the pole was moving”.</a:t>
                      </a:r>
                    </a:p>
                  </a:txBody>
                  <a:tcPr/>
                </a:tc>
                <a:extLst>
                  <a:ext uri="{0D108BD9-81ED-4DB2-BD59-A6C34878D82A}">
                    <a16:rowId xmlns:a16="http://schemas.microsoft.com/office/drawing/2014/main" val="3066752647"/>
                  </a:ext>
                </a:extLst>
              </a:tr>
            </a:tbl>
          </a:graphicData>
        </a:graphic>
      </p:graphicFrame>
    </p:spTree>
    <p:extLst>
      <p:ext uri="{BB962C8B-B14F-4D97-AF65-F5344CB8AC3E}">
        <p14:creationId xmlns:p14="http://schemas.microsoft.com/office/powerpoint/2010/main" val="1375970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Ambiguity and Uncertainty in NLP</a:t>
            </a:r>
          </a:p>
        </p:txBody>
      </p:sp>
      <p:graphicFrame>
        <p:nvGraphicFramePr>
          <p:cNvPr id="2" name="Table 3">
            <a:extLst>
              <a:ext uri="{FF2B5EF4-FFF2-40B4-BE49-F238E27FC236}">
                <a16:creationId xmlns:a16="http://schemas.microsoft.com/office/drawing/2014/main" id="{9A336BA7-E675-C7CB-F7C3-63A8E3DBFE5D}"/>
              </a:ext>
            </a:extLst>
          </p:cNvPr>
          <p:cNvGraphicFramePr>
            <a:graphicFrameLocks noGrp="1"/>
          </p:cNvGraphicFramePr>
          <p:nvPr>
            <p:extLst>
              <p:ext uri="{D42A27DB-BD31-4B8C-83A1-F6EECF244321}">
                <p14:modId xmlns:p14="http://schemas.microsoft.com/office/powerpoint/2010/main" val="2563202130"/>
              </p:ext>
            </p:extLst>
          </p:nvPr>
        </p:nvGraphicFramePr>
        <p:xfrm>
          <a:off x="424040" y="1111046"/>
          <a:ext cx="11418529" cy="4937760"/>
        </p:xfrm>
        <a:graphic>
          <a:graphicData uri="http://schemas.openxmlformats.org/drawingml/2006/table">
            <a:tbl>
              <a:tblPr firstRow="1" bandRow="1">
                <a:tableStyleId>{5C22544A-7EE6-4342-B048-85BDC9FD1C3A}</a:tableStyleId>
              </a:tblPr>
              <a:tblGrid>
                <a:gridCol w="2673121">
                  <a:extLst>
                    <a:ext uri="{9D8B030D-6E8A-4147-A177-3AD203B41FA5}">
                      <a16:colId xmlns:a16="http://schemas.microsoft.com/office/drawing/2014/main" val="3048356452"/>
                    </a:ext>
                  </a:extLst>
                </a:gridCol>
                <a:gridCol w="8745408">
                  <a:extLst>
                    <a:ext uri="{9D8B030D-6E8A-4147-A177-3AD203B41FA5}">
                      <a16:colId xmlns:a16="http://schemas.microsoft.com/office/drawing/2014/main" val="1713128606"/>
                    </a:ext>
                  </a:extLst>
                </a:gridCol>
              </a:tblGrid>
              <a:tr h="370840">
                <a:tc>
                  <a:txBody>
                    <a:bodyPr/>
                    <a:lstStyle/>
                    <a:p>
                      <a:pPr algn="ctr"/>
                      <a:r>
                        <a:rPr lang="en-US" sz="2400" dirty="0">
                          <a:latin typeface="Times New Roman" panose="02020603050405020304" pitchFamily="18" charset="0"/>
                          <a:cs typeface="Times New Roman" panose="02020603050405020304" pitchFamily="18" charset="0"/>
                        </a:rPr>
                        <a:t>Type of Ambiguity</a:t>
                      </a:r>
                    </a:p>
                  </a:txBody>
                  <a:tcPr/>
                </a:tc>
                <a:tc>
                  <a:txBody>
                    <a:bodyPr/>
                    <a:lstStyle/>
                    <a:p>
                      <a:pPr algn="ctr"/>
                      <a:r>
                        <a:rPr lang="en-US" sz="2400"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2857055174"/>
                  </a:ext>
                </a:extLst>
              </a:tr>
              <a:tr h="370840">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Anaphoric Ambiguity</a:t>
                      </a:r>
                    </a:p>
                  </a:txBody>
                  <a:tcPr/>
                </a:tc>
                <a:tc>
                  <a:txBody>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kind of ambiguity arises due to the use of anaphora entities in discourse.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the horse ran up the hill. It was very steep.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soon got tired. Here, the anaphoric reference of “it” in two situations cause ambiguity.</a:t>
                      </a:r>
                    </a:p>
                    <a:p>
                      <a:pPr marL="0" indent="0" algn="just">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58514495"/>
                  </a:ext>
                </a:extLst>
              </a:tr>
              <a:tr h="370840">
                <a:tc>
                  <a:txBody>
                    <a:bodyPr/>
                    <a:lstStyle/>
                    <a:p>
                      <a:pPr algn="ctr"/>
                      <a:endParaRPr lang="en-US" sz="2000" b="1" dirty="0">
                        <a:latin typeface="Times New Roman" panose="02020603050405020304" pitchFamily="18" charset="0"/>
                        <a:cs typeface="Times New Roman" panose="02020603050405020304" pitchFamily="18" charset="0"/>
                      </a:endParaRPr>
                    </a:p>
                    <a:p>
                      <a:pPr algn="ctr"/>
                      <a:endParaRPr lang="en-US" sz="2000" b="1" dirty="0">
                        <a:latin typeface="Times New Roman" panose="02020603050405020304" pitchFamily="18" charset="0"/>
                        <a:cs typeface="Times New Roman" panose="02020603050405020304" pitchFamily="18" charset="0"/>
                      </a:endParaRPr>
                    </a:p>
                    <a:p>
                      <a:pPr algn="ctr"/>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Pragmatic ambiguity</a:t>
                      </a:r>
                    </a:p>
                    <a:p>
                      <a:pPr algn="ctr"/>
                      <a:endParaRPr lang="en-US" b="1" dirty="0">
                        <a:latin typeface="Times New Roman" panose="02020603050405020304" pitchFamily="18" charset="0"/>
                        <a:cs typeface="Times New Roman" panose="02020603050405020304" pitchFamily="18" charset="0"/>
                      </a:endParaRPr>
                    </a:p>
                  </a:txBody>
                  <a:tcPr/>
                </a:tc>
                <a:tc>
                  <a:txBody>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Such kind of ambiguity refers to the situation where the context of a phrase gives it multiple interpretations.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simple words, we can say that pragmatic ambiguity arises when the statement is not specific.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the sentence “I like you too” can have multiple interpretations like I like you (just like you like me), I like you (just like someone else dose).</a:t>
                      </a:r>
                    </a:p>
                    <a:p>
                      <a:pPr marL="0" indent="0" algn="just">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836693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1" i="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US" dirty="0"/>
                    </a:p>
                  </a:txBody>
                  <a:tcPr/>
                </a:tc>
                <a:tc>
                  <a:txBody>
                    <a:bodyPr/>
                    <a:lstStyle/>
                    <a:p>
                      <a:pPr marL="342900" indent="-342900" algn="just">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6752647"/>
                  </a:ext>
                </a:extLst>
              </a:tr>
            </a:tbl>
          </a:graphicData>
        </a:graphic>
      </p:graphicFrame>
    </p:spTree>
    <p:extLst>
      <p:ext uri="{BB962C8B-B14F-4D97-AF65-F5344CB8AC3E}">
        <p14:creationId xmlns:p14="http://schemas.microsoft.com/office/powerpoint/2010/main" val="4294300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NLP Functions</a:t>
            </a:r>
          </a:p>
        </p:txBody>
      </p:sp>
      <p:sp>
        <p:nvSpPr>
          <p:cNvPr id="5" name="TextBox 4">
            <a:extLst>
              <a:ext uri="{FF2B5EF4-FFF2-40B4-BE49-F238E27FC236}">
                <a16:creationId xmlns:a16="http://schemas.microsoft.com/office/drawing/2014/main" id="{91CC9DA8-19B2-140C-1A17-B8563B3560D1}"/>
              </a:ext>
            </a:extLst>
          </p:cNvPr>
          <p:cNvSpPr txBox="1"/>
          <p:nvPr/>
        </p:nvSpPr>
        <p:spPr>
          <a:xfrm>
            <a:off x="43376" y="1111046"/>
            <a:ext cx="11956026" cy="5016758"/>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Among the tasks that Natural Language Processing solves the most important ones are:</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Machine translation </a:t>
            </a:r>
            <a:r>
              <a:rPr lang="en-US" sz="2000" b="1" dirty="0">
                <a:latin typeface="Times New Roman" panose="02020603050405020304" pitchFamily="18" charset="0"/>
                <a:cs typeface="Times New Roman" panose="02020603050405020304" pitchFamily="18" charset="0"/>
              </a:rPr>
              <a:t>is the first classic task assigned to the developers of NLP-technologies (it is necessary to note that it is not yet solved at the necessary level of quality for today).</a:t>
            </a:r>
          </a:p>
          <a:p>
            <a:pPr marL="342900" indent="-342900" algn="just">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Grammar and spell checking </a:t>
            </a:r>
            <a:r>
              <a:rPr lang="en-US" sz="2000" b="1" dirty="0">
                <a:latin typeface="Times New Roman" panose="02020603050405020304" pitchFamily="18" charset="0"/>
                <a:cs typeface="Times New Roman" panose="02020603050405020304" pitchFamily="18" charset="0"/>
              </a:rPr>
              <a:t>– as a conclusion of the first task.</a:t>
            </a:r>
          </a:p>
          <a:p>
            <a:pPr marL="342900" indent="-342900" algn="just">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Text classification </a:t>
            </a:r>
            <a:r>
              <a:rPr lang="en-US" sz="2000" b="1" dirty="0">
                <a:latin typeface="Times New Roman" panose="02020603050405020304" pitchFamily="18" charset="0"/>
                <a:cs typeface="Times New Roman" panose="02020603050405020304" pitchFamily="18" charset="0"/>
              </a:rPr>
              <a:t>– definitions of text semantics for further processing (one of the most popular tasks to date).</a:t>
            </a:r>
          </a:p>
          <a:p>
            <a:pPr marL="342900" indent="-342900" algn="just">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Summarization</a:t>
            </a:r>
            <a:r>
              <a:rPr lang="en-US" sz="2000" b="1" dirty="0">
                <a:latin typeface="Times New Roman" panose="02020603050405020304" pitchFamily="18" charset="0"/>
                <a:cs typeface="Times New Roman" panose="02020603050405020304" pitchFamily="18" charset="0"/>
              </a:rPr>
              <a:t> – the text generalization to a simplified version form (re-interpretation the content of the texts). </a:t>
            </a:r>
          </a:p>
          <a:p>
            <a:pPr marL="342900" indent="-342900" algn="just">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Text generation </a:t>
            </a:r>
            <a:r>
              <a:rPr lang="en-US" sz="2000" b="1" dirty="0">
                <a:latin typeface="Times New Roman" panose="02020603050405020304" pitchFamily="18" charset="0"/>
                <a:cs typeface="Times New Roman" panose="02020603050405020304" pitchFamily="18" charset="0"/>
              </a:rPr>
              <a:t>– one of the tasks that are used to build AI-systems;</a:t>
            </a:r>
          </a:p>
          <a:p>
            <a:pPr marL="342900" indent="-342900" algn="just">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Topic modeling </a:t>
            </a:r>
            <a:r>
              <a:rPr lang="en-US" sz="2000" b="1" dirty="0">
                <a:latin typeface="Times New Roman" panose="02020603050405020304" pitchFamily="18" charset="0"/>
                <a:cs typeface="Times New Roman" panose="02020603050405020304" pitchFamily="18" charset="0"/>
              </a:rPr>
              <a:t>–  technique for extracting hidden topics from large text volumes.</a:t>
            </a:r>
          </a:p>
        </p:txBody>
      </p:sp>
    </p:spTree>
    <p:extLst>
      <p:ext uri="{BB962C8B-B14F-4D97-AF65-F5344CB8AC3E}">
        <p14:creationId xmlns:p14="http://schemas.microsoft.com/office/powerpoint/2010/main" val="1961816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NLP Functioning</a:t>
            </a:r>
          </a:p>
        </p:txBody>
      </p:sp>
      <p:pic>
        <p:nvPicPr>
          <p:cNvPr id="2" name="Picture 1">
            <a:extLst>
              <a:ext uri="{FF2B5EF4-FFF2-40B4-BE49-F238E27FC236}">
                <a16:creationId xmlns:a16="http://schemas.microsoft.com/office/drawing/2014/main" id="{429CABEE-66F6-1D39-12E7-6CA68A680439}"/>
              </a:ext>
            </a:extLst>
          </p:cNvPr>
          <p:cNvPicPr>
            <a:picLocks noChangeAspect="1"/>
          </p:cNvPicPr>
          <p:nvPr/>
        </p:nvPicPr>
        <p:blipFill>
          <a:blip r:embed="rId2"/>
          <a:stretch>
            <a:fillRect/>
          </a:stretch>
        </p:blipFill>
        <p:spPr>
          <a:xfrm>
            <a:off x="279539" y="1111046"/>
            <a:ext cx="11212217" cy="5669280"/>
          </a:xfrm>
          <a:prstGeom prst="rect">
            <a:avLst/>
          </a:prstGeom>
        </p:spPr>
      </p:pic>
    </p:spTree>
    <p:extLst>
      <p:ext uri="{BB962C8B-B14F-4D97-AF65-F5344CB8AC3E}">
        <p14:creationId xmlns:p14="http://schemas.microsoft.com/office/powerpoint/2010/main" val="1956183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NLP Functioning (block diagram explanation)</a:t>
            </a:r>
          </a:p>
        </p:txBody>
      </p:sp>
      <p:sp>
        <p:nvSpPr>
          <p:cNvPr id="5" name="TextBox 4">
            <a:extLst>
              <a:ext uri="{FF2B5EF4-FFF2-40B4-BE49-F238E27FC236}">
                <a16:creationId xmlns:a16="http://schemas.microsoft.com/office/drawing/2014/main" id="{88A00F7F-682F-B3CD-B7C8-E2A0AE67BD83}"/>
              </a:ext>
            </a:extLst>
          </p:cNvPr>
          <p:cNvSpPr txBox="1"/>
          <p:nvPr/>
        </p:nvSpPr>
        <p:spPr>
          <a:xfrm>
            <a:off x="117986" y="1006391"/>
            <a:ext cx="11881415" cy="326865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Enter the text (or sound converted to text)</a:t>
            </a:r>
          </a:p>
          <a:p>
            <a:pPr marL="342900" indent="-342900">
              <a:lnSpc>
                <a:spcPct val="150000"/>
              </a:lnSpc>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Segmentation</a:t>
            </a:r>
            <a:r>
              <a:rPr lang="en-US" sz="2000" dirty="0">
                <a:solidFill>
                  <a:schemeClr val="bg1"/>
                </a:solidFill>
                <a:latin typeface="Times New Roman" panose="02020603050405020304" pitchFamily="18" charset="0"/>
                <a:cs typeface="Times New Roman" panose="02020603050405020304" pitchFamily="18" charset="0"/>
              </a:rPr>
              <a:t> of text into components (segmentation and tokenization).</a:t>
            </a:r>
          </a:p>
          <a:p>
            <a:pPr marL="342900" indent="-342900">
              <a:lnSpc>
                <a:spcPct val="150000"/>
              </a:lnSpc>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Text Cleaning</a:t>
            </a:r>
            <a:r>
              <a:rPr lang="en-US" sz="2000" dirty="0">
                <a:solidFill>
                  <a:schemeClr val="bg1"/>
                </a:solidFill>
                <a:latin typeface="Times New Roman" panose="02020603050405020304" pitchFamily="18" charset="0"/>
                <a:cs typeface="Times New Roman" panose="02020603050405020304" pitchFamily="18" charset="0"/>
              </a:rPr>
              <a:t> (filtering from “garbage”) – removal of unnecessary elements.</a:t>
            </a:r>
          </a:p>
          <a:p>
            <a:pPr marL="342900" indent="-342900">
              <a:lnSpc>
                <a:spcPct val="150000"/>
              </a:lnSpc>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Text Vectorization </a:t>
            </a:r>
            <a:r>
              <a:rPr lang="en-US" sz="2000" dirty="0">
                <a:solidFill>
                  <a:schemeClr val="bg1"/>
                </a:solidFill>
                <a:latin typeface="Times New Roman" panose="02020603050405020304" pitchFamily="18" charset="0"/>
                <a:cs typeface="Times New Roman" panose="02020603050405020304" pitchFamily="18" charset="0"/>
              </a:rPr>
              <a:t>and Feature engineering.</a:t>
            </a:r>
          </a:p>
          <a:p>
            <a:pPr marL="342900" indent="-342900">
              <a:lnSpc>
                <a:spcPct val="150000"/>
              </a:lnSpc>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Lemmatization and Steaming </a:t>
            </a:r>
            <a:r>
              <a:rPr lang="en-US" sz="2000" dirty="0">
                <a:solidFill>
                  <a:schemeClr val="bg1"/>
                </a:solidFill>
                <a:latin typeface="Times New Roman" panose="02020603050405020304" pitchFamily="18" charset="0"/>
                <a:cs typeface="Times New Roman" panose="02020603050405020304" pitchFamily="18" charset="0"/>
              </a:rPr>
              <a:t>– reducing inflections for words.</a:t>
            </a:r>
          </a:p>
          <a:p>
            <a:pPr marL="342900" indent="-34290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Using Machine Learning algorithms and methods for training models.</a:t>
            </a:r>
          </a:p>
          <a:p>
            <a:pPr marL="342900" indent="-34290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Interpretation of the result</a:t>
            </a:r>
          </a:p>
        </p:txBody>
      </p:sp>
    </p:spTree>
    <p:extLst>
      <p:ext uri="{BB962C8B-B14F-4D97-AF65-F5344CB8AC3E}">
        <p14:creationId xmlns:p14="http://schemas.microsoft.com/office/powerpoint/2010/main" val="4286554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Metrices used in NLP</a:t>
            </a:r>
          </a:p>
        </p:txBody>
      </p:sp>
      <p:graphicFrame>
        <p:nvGraphicFramePr>
          <p:cNvPr id="2" name="Table 3">
            <a:extLst>
              <a:ext uri="{FF2B5EF4-FFF2-40B4-BE49-F238E27FC236}">
                <a16:creationId xmlns:a16="http://schemas.microsoft.com/office/drawing/2014/main" id="{64AA529F-F3F7-8A56-8B69-B0D6A46A8294}"/>
              </a:ext>
            </a:extLst>
          </p:cNvPr>
          <p:cNvGraphicFramePr>
            <a:graphicFrameLocks noGrp="1"/>
          </p:cNvGraphicFramePr>
          <p:nvPr>
            <p:extLst>
              <p:ext uri="{D42A27DB-BD31-4B8C-83A1-F6EECF244321}">
                <p14:modId xmlns:p14="http://schemas.microsoft.com/office/powerpoint/2010/main" val="888782103"/>
              </p:ext>
            </p:extLst>
          </p:nvPr>
        </p:nvGraphicFramePr>
        <p:xfrm>
          <a:off x="0" y="1111046"/>
          <a:ext cx="12192000" cy="1847499"/>
        </p:xfrm>
        <a:graphic>
          <a:graphicData uri="http://schemas.openxmlformats.org/drawingml/2006/table">
            <a:tbl>
              <a:tblPr firstRow="1" bandRow="1">
                <a:tableStyleId>{5C22544A-7EE6-4342-B048-85BDC9FD1C3A}</a:tableStyleId>
              </a:tblPr>
              <a:tblGrid>
                <a:gridCol w="1637629">
                  <a:extLst>
                    <a:ext uri="{9D8B030D-6E8A-4147-A177-3AD203B41FA5}">
                      <a16:colId xmlns:a16="http://schemas.microsoft.com/office/drawing/2014/main" val="710042229"/>
                    </a:ext>
                  </a:extLst>
                </a:gridCol>
                <a:gridCol w="10554371">
                  <a:extLst>
                    <a:ext uri="{9D8B030D-6E8A-4147-A177-3AD203B41FA5}">
                      <a16:colId xmlns:a16="http://schemas.microsoft.com/office/drawing/2014/main" val="3877374792"/>
                    </a:ext>
                  </a:extLst>
                </a:gridCol>
              </a:tblGrid>
              <a:tr h="286156">
                <a:tc>
                  <a:txBody>
                    <a:bodyPr/>
                    <a:lstStyle/>
                    <a:p>
                      <a:r>
                        <a:rPr lang="en-US" dirty="0"/>
                        <a:t>Metric</a:t>
                      </a:r>
                    </a:p>
                  </a:txBody>
                  <a:tcPr/>
                </a:tc>
                <a:tc>
                  <a:txBody>
                    <a:bodyPr/>
                    <a:lstStyle/>
                    <a:p>
                      <a:r>
                        <a:rPr lang="en-US" dirty="0"/>
                        <a:t>Function</a:t>
                      </a:r>
                    </a:p>
                  </a:txBody>
                  <a:tcPr/>
                </a:tc>
                <a:extLst>
                  <a:ext uri="{0D108BD9-81ED-4DB2-BD59-A6C34878D82A}">
                    <a16:rowId xmlns:a16="http://schemas.microsoft.com/office/drawing/2014/main" val="3732418990"/>
                  </a:ext>
                </a:extLst>
              </a:tr>
              <a:tr h="1481739">
                <a:tc>
                  <a:txBody>
                    <a:bodyPr/>
                    <a:lstStyle/>
                    <a:p>
                      <a:r>
                        <a:rPr lang="en-US" b="1" dirty="0">
                          <a:latin typeface="Times New Roman" panose="02020603050405020304" pitchFamily="18" charset="0"/>
                          <a:cs typeface="Times New Roman" panose="02020603050405020304" pitchFamily="18" charset="0"/>
                        </a:rPr>
                        <a:t>Edit Distance</a:t>
                      </a:r>
                    </a:p>
                  </a:txBody>
                  <a:tcPr/>
                </a:tc>
                <a:tc>
                  <a:txBody>
                    <a:bodyPr/>
                    <a:lstStyle/>
                    <a:p>
                      <a:pPr algn="just"/>
                      <a:r>
                        <a:rPr lang="en-US" sz="2000" b="0" i="0" dirty="0">
                          <a:solidFill>
                            <a:srgbClr val="393939"/>
                          </a:solidFill>
                          <a:effectLst/>
                          <a:latin typeface="Times New Roman" panose="02020603050405020304" pitchFamily="18" charset="0"/>
                          <a:cs typeface="Times New Roman" panose="02020603050405020304" pitchFamily="18" charset="0"/>
                        </a:rPr>
                        <a:t>One of the simple and at the same time popularly usable metrics is Edit distance (sometimes is known as </a:t>
                      </a:r>
                      <a:r>
                        <a:rPr lang="en-US" sz="2000" b="0" i="1" dirty="0" err="1">
                          <a:solidFill>
                            <a:srgbClr val="393939"/>
                          </a:solidFill>
                          <a:effectLst/>
                          <a:latin typeface="Times New Roman" panose="02020603050405020304" pitchFamily="18" charset="0"/>
                          <a:cs typeface="Times New Roman" panose="02020603050405020304" pitchFamily="18" charset="0"/>
                        </a:rPr>
                        <a:t>Levenshtein</a:t>
                      </a:r>
                      <a:r>
                        <a:rPr lang="en-US" sz="2000" b="0" i="1" dirty="0">
                          <a:solidFill>
                            <a:srgbClr val="393939"/>
                          </a:solidFill>
                          <a:effectLst/>
                          <a:latin typeface="Times New Roman" panose="02020603050405020304" pitchFamily="18" charset="0"/>
                          <a:cs typeface="Times New Roman" panose="02020603050405020304" pitchFamily="18" charset="0"/>
                        </a:rPr>
                        <a:t> distance</a:t>
                      </a:r>
                      <a:r>
                        <a:rPr lang="en-US" sz="2000" b="0" i="0" dirty="0">
                          <a:solidFill>
                            <a:srgbClr val="393939"/>
                          </a:solidFill>
                          <a:effectLst/>
                          <a:latin typeface="Times New Roman" panose="02020603050405020304" pitchFamily="18" charset="0"/>
                          <a:cs typeface="Times New Roman" panose="02020603050405020304" pitchFamily="18" charset="0"/>
                        </a:rPr>
                        <a:t>) – an algorithm for estimating the similarity of two string values (word, words form, words composition), by comparing the minimum number of operations to convert one value into another. </a:t>
                      </a:r>
                    </a:p>
                  </a:txBody>
                  <a:tcPr/>
                </a:tc>
                <a:extLst>
                  <a:ext uri="{0D108BD9-81ED-4DB2-BD59-A6C34878D82A}">
                    <a16:rowId xmlns:a16="http://schemas.microsoft.com/office/drawing/2014/main" val="2278128548"/>
                  </a:ext>
                </a:extLst>
              </a:tr>
            </a:tbl>
          </a:graphicData>
        </a:graphic>
      </p:graphicFrame>
      <p:pic>
        <p:nvPicPr>
          <p:cNvPr id="7" name="Picture 6">
            <a:extLst>
              <a:ext uri="{FF2B5EF4-FFF2-40B4-BE49-F238E27FC236}">
                <a16:creationId xmlns:a16="http://schemas.microsoft.com/office/drawing/2014/main" id="{82688B12-2F46-4323-B8D9-959CE49AA3CB}"/>
              </a:ext>
            </a:extLst>
          </p:cNvPr>
          <p:cNvPicPr>
            <a:picLocks noChangeAspect="1"/>
          </p:cNvPicPr>
          <p:nvPr/>
        </p:nvPicPr>
        <p:blipFill>
          <a:blip r:embed="rId2"/>
          <a:stretch>
            <a:fillRect/>
          </a:stretch>
        </p:blipFill>
        <p:spPr>
          <a:xfrm>
            <a:off x="3655761" y="3045540"/>
            <a:ext cx="4447644" cy="3657600"/>
          </a:xfrm>
          <a:prstGeom prst="rect">
            <a:avLst/>
          </a:prstGeom>
        </p:spPr>
      </p:pic>
    </p:spTree>
    <p:extLst>
      <p:ext uri="{BB962C8B-B14F-4D97-AF65-F5344CB8AC3E}">
        <p14:creationId xmlns:p14="http://schemas.microsoft.com/office/powerpoint/2010/main" val="376217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Metrices used in NLP</a:t>
            </a:r>
          </a:p>
        </p:txBody>
      </p:sp>
      <p:graphicFrame>
        <p:nvGraphicFramePr>
          <p:cNvPr id="2" name="Table 3">
            <a:extLst>
              <a:ext uri="{FF2B5EF4-FFF2-40B4-BE49-F238E27FC236}">
                <a16:creationId xmlns:a16="http://schemas.microsoft.com/office/drawing/2014/main" id="{64AA529F-F3F7-8A56-8B69-B0D6A46A8294}"/>
              </a:ext>
            </a:extLst>
          </p:cNvPr>
          <p:cNvGraphicFramePr>
            <a:graphicFrameLocks noGrp="1"/>
          </p:cNvGraphicFramePr>
          <p:nvPr>
            <p:extLst>
              <p:ext uri="{D42A27DB-BD31-4B8C-83A1-F6EECF244321}">
                <p14:modId xmlns:p14="http://schemas.microsoft.com/office/powerpoint/2010/main" val="2885793066"/>
              </p:ext>
            </p:extLst>
          </p:nvPr>
        </p:nvGraphicFramePr>
        <p:xfrm>
          <a:off x="0" y="973395"/>
          <a:ext cx="12192000" cy="1371600"/>
        </p:xfrm>
        <a:graphic>
          <a:graphicData uri="http://schemas.openxmlformats.org/drawingml/2006/table">
            <a:tbl>
              <a:tblPr firstRow="1" bandRow="1">
                <a:tableStyleId>{5C22544A-7EE6-4342-B048-85BDC9FD1C3A}</a:tableStyleId>
              </a:tblPr>
              <a:tblGrid>
                <a:gridCol w="1637629">
                  <a:extLst>
                    <a:ext uri="{9D8B030D-6E8A-4147-A177-3AD203B41FA5}">
                      <a16:colId xmlns:a16="http://schemas.microsoft.com/office/drawing/2014/main" val="710042229"/>
                    </a:ext>
                  </a:extLst>
                </a:gridCol>
                <a:gridCol w="10554371">
                  <a:extLst>
                    <a:ext uri="{9D8B030D-6E8A-4147-A177-3AD203B41FA5}">
                      <a16:colId xmlns:a16="http://schemas.microsoft.com/office/drawing/2014/main" val="3877374792"/>
                    </a:ext>
                  </a:extLst>
                </a:gridCol>
              </a:tblGrid>
              <a:tr h="235532">
                <a:tc>
                  <a:txBody>
                    <a:bodyPr/>
                    <a:lstStyle/>
                    <a:p>
                      <a:r>
                        <a:rPr lang="en-US" dirty="0"/>
                        <a:t>Metric</a:t>
                      </a:r>
                    </a:p>
                  </a:txBody>
                  <a:tcPr/>
                </a:tc>
                <a:tc>
                  <a:txBody>
                    <a:bodyPr/>
                    <a:lstStyle/>
                    <a:p>
                      <a:r>
                        <a:rPr lang="en-US" dirty="0"/>
                        <a:t>Function</a:t>
                      </a:r>
                    </a:p>
                  </a:txBody>
                  <a:tcPr/>
                </a:tc>
                <a:extLst>
                  <a:ext uri="{0D108BD9-81ED-4DB2-BD59-A6C34878D82A}">
                    <a16:rowId xmlns:a16="http://schemas.microsoft.com/office/drawing/2014/main" val="3732418990"/>
                  </a:ext>
                </a:extLst>
              </a:tr>
              <a:tr h="954170">
                <a:tc>
                  <a:txBody>
                    <a:bodyPr/>
                    <a:lstStyle/>
                    <a:p>
                      <a:r>
                        <a:rPr lang="en-US" b="1" dirty="0">
                          <a:latin typeface="Times New Roman" panose="02020603050405020304" pitchFamily="18" charset="0"/>
                          <a:cs typeface="Times New Roman" panose="02020603050405020304" pitchFamily="18" charset="0"/>
                        </a:rPr>
                        <a:t>Euclidean Distance</a:t>
                      </a:r>
                    </a:p>
                  </a:txBody>
                  <a:tcPr/>
                </a:tc>
                <a:tc>
                  <a:txBody>
                    <a:bodyPr/>
                    <a:lstStyle/>
                    <a:p>
                      <a:pPr algn="just"/>
                      <a:r>
                        <a:rPr lang="en-US" sz="2000" b="0" i="0" dirty="0">
                          <a:solidFill>
                            <a:srgbClr val="393939"/>
                          </a:solidFill>
                          <a:effectLst/>
                          <a:latin typeface="Times New Roman" panose="02020603050405020304" pitchFamily="18" charset="0"/>
                          <a:cs typeface="Times New Roman" panose="02020603050405020304" pitchFamily="18" charset="0"/>
                        </a:rPr>
                        <a:t>Euclidean distance (often called L2 norm) is the most intuitive of the metrics. Comparing the shortest distance among two objects. Score means the distance between two objects. If it is 0, it means that both objects are identical. </a:t>
                      </a:r>
                    </a:p>
                  </a:txBody>
                  <a:tcPr/>
                </a:tc>
                <a:extLst>
                  <a:ext uri="{0D108BD9-81ED-4DB2-BD59-A6C34878D82A}">
                    <a16:rowId xmlns:a16="http://schemas.microsoft.com/office/drawing/2014/main" val="2278128548"/>
                  </a:ext>
                </a:extLst>
              </a:tr>
            </a:tbl>
          </a:graphicData>
        </a:graphic>
      </p:graphicFrame>
      <p:pic>
        <p:nvPicPr>
          <p:cNvPr id="5" name="Picture 4">
            <a:extLst>
              <a:ext uri="{FF2B5EF4-FFF2-40B4-BE49-F238E27FC236}">
                <a16:creationId xmlns:a16="http://schemas.microsoft.com/office/drawing/2014/main" id="{339309CC-4EFD-241C-40D6-B16BBACD2B80}"/>
              </a:ext>
            </a:extLst>
          </p:cNvPr>
          <p:cNvPicPr>
            <a:picLocks noChangeAspect="1"/>
          </p:cNvPicPr>
          <p:nvPr/>
        </p:nvPicPr>
        <p:blipFill>
          <a:blip r:embed="rId2"/>
          <a:stretch>
            <a:fillRect/>
          </a:stretch>
        </p:blipFill>
        <p:spPr>
          <a:xfrm>
            <a:off x="2312424" y="2482647"/>
            <a:ext cx="7429500" cy="4362450"/>
          </a:xfrm>
          <a:prstGeom prst="rect">
            <a:avLst/>
          </a:prstGeom>
        </p:spPr>
      </p:pic>
    </p:spTree>
    <p:extLst>
      <p:ext uri="{BB962C8B-B14F-4D97-AF65-F5344CB8AC3E}">
        <p14:creationId xmlns:p14="http://schemas.microsoft.com/office/powerpoint/2010/main" val="1859220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Metrices used in NLP</a:t>
            </a:r>
          </a:p>
        </p:txBody>
      </p:sp>
      <p:graphicFrame>
        <p:nvGraphicFramePr>
          <p:cNvPr id="2" name="Table 3">
            <a:extLst>
              <a:ext uri="{FF2B5EF4-FFF2-40B4-BE49-F238E27FC236}">
                <a16:creationId xmlns:a16="http://schemas.microsoft.com/office/drawing/2014/main" id="{64AA529F-F3F7-8A56-8B69-B0D6A46A8294}"/>
              </a:ext>
            </a:extLst>
          </p:cNvPr>
          <p:cNvGraphicFramePr>
            <a:graphicFrameLocks noGrp="1"/>
          </p:cNvGraphicFramePr>
          <p:nvPr>
            <p:extLst>
              <p:ext uri="{D42A27DB-BD31-4B8C-83A1-F6EECF244321}">
                <p14:modId xmlns:p14="http://schemas.microsoft.com/office/powerpoint/2010/main" val="3135486995"/>
              </p:ext>
            </p:extLst>
          </p:nvPr>
        </p:nvGraphicFramePr>
        <p:xfrm>
          <a:off x="0" y="973395"/>
          <a:ext cx="12192000" cy="1319930"/>
        </p:xfrm>
        <a:graphic>
          <a:graphicData uri="http://schemas.openxmlformats.org/drawingml/2006/table">
            <a:tbl>
              <a:tblPr firstRow="1" bandRow="1">
                <a:tableStyleId>{5C22544A-7EE6-4342-B048-85BDC9FD1C3A}</a:tableStyleId>
              </a:tblPr>
              <a:tblGrid>
                <a:gridCol w="1288026">
                  <a:extLst>
                    <a:ext uri="{9D8B030D-6E8A-4147-A177-3AD203B41FA5}">
                      <a16:colId xmlns:a16="http://schemas.microsoft.com/office/drawing/2014/main" val="710042229"/>
                    </a:ext>
                  </a:extLst>
                </a:gridCol>
                <a:gridCol w="10903974">
                  <a:extLst>
                    <a:ext uri="{9D8B030D-6E8A-4147-A177-3AD203B41FA5}">
                      <a16:colId xmlns:a16="http://schemas.microsoft.com/office/drawing/2014/main" val="3877374792"/>
                    </a:ext>
                  </a:extLst>
                </a:gridCol>
              </a:tblGrid>
              <a:tr h="235532">
                <a:tc>
                  <a:txBody>
                    <a:bodyPr/>
                    <a:lstStyle/>
                    <a:p>
                      <a:r>
                        <a:rPr lang="en-US" dirty="0"/>
                        <a:t>Metric</a:t>
                      </a:r>
                    </a:p>
                  </a:txBody>
                  <a:tcPr/>
                </a:tc>
                <a:tc>
                  <a:txBody>
                    <a:bodyPr/>
                    <a:lstStyle/>
                    <a:p>
                      <a:r>
                        <a:rPr lang="en-US" dirty="0"/>
                        <a:t>Function</a:t>
                      </a:r>
                    </a:p>
                  </a:txBody>
                  <a:tcPr/>
                </a:tc>
                <a:extLst>
                  <a:ext uri="{0D108BD9-81ED-4DB2-BD59-A6C34878D82A}">
                    <a16:rowId xmlns:a16="http://schemas.microsoft.com/office/drawing/2014/main" val="3732418990"/>
                  </a:ext>
                </a:extLst>
              </a:tr>
              <a:tr h="954170">
                <a:tc>
                  <a:txBody>
                    <a:bodyPr/>
                    <a:lstStyle/>
                    <a:p>
                      <a:r>
                        <a:rPr lang="en-US" b="1" dirty="0">
                          <a:latin typeface="Times New Roman" panose="02020603050405020304" pitchFamily="18" charset="0"/>
                          <a:cs typeface="Times New Roman" panose="02020603050405020304" pitchFamily="18" charset="0"/>
                        </a:rPr>
                        <a:t>Cosine Similarity</a:t>
                      </a:r>
                    </a:p>
                  </a:txBody>
                  <a:tcPr/>
                </a:tc>
                <a:tc>
                  <a:txBody>
                    <a:bodyPr/>
                    <a:lstStyle/>
                    <a:p>
                      <a:pPr algn="just"/>
                      <a:r>
                        <a:rPr lang="en-US" sz="2000" b="0" i="0" dirty="0">
                          <a:solidFill>
                            <a:srgbClr val="393939"/>
                          </a:solidFill>
                          <a:effectLst/>
                          <a:latin typeface="Times New Roman" panose="02020603050405020304" pitchFamily="18" charset="0"/>
                          <a:cs typeface="Times New Roman" panose="02020603050405020304" pitchFamily="18" charset="0"/>
                        </a:rPr>
                        <a:t>Determine the angle between two objects is the calculation method to the find similarity. The range of score is 0 to 1. If score is 1, it means that they are same in orientation (not magnitude).</a:t>
                      </a:r>
                    </a:p>
                  </a:txBody>
                  <a:tcPr/>
                </a:tc>
                <a:extLst>
                  <a:ext uri="{0D108BD9-81ED-4DB2-BD59-A6C34878D82A}">
                    <a16:rowId xmlns:a16="http://schemas.microsoft.com/office/drawing/2014/main" val="2278128548"/>
                  </a:ext>
                </a:extLst>
              </a:tr>
            </a:tbl>
          </a:graphicData>
        </a:graphic>
      </p:graphicFrame>
      <p:pic>
        <p:nvPicPr>
          <p:cNvPr id="6" name="Picture 5">
            <a:extLst>
              <a:ext uri="{FF2B5EF4-FFF2-40B4-BE49-F238E27FC236}">
                <a16:creationId xmlns:a16="http://schemas.microsoft.com/office/drawing/2014/main" id="{E11D8AA6-AE15-93B8-2FF5-C703AB22297F}"/>
              </a:ext>
            </a:extLst>
          </p:cNvPr>
          <p:cNvPicPr>
            <a:picLocks noChangeAspect="1"/>
          </p:cNvPicPr>
          <p:nvPr/>
        </p:nvPicPr>
        <p:blipFill>
          <a:blip r:embed="rId2"/>
          <a:stretch>
            <a:fillRect/>
          </a:stretch>
        </p:blipFill>
        <p:spPr>
          <a:xfrm>
            <a:off x="2538058" y="2293325"/>
            <a:ext cx="7115884" cy="4572000"/>
          </a:xfrm>
          <a:prstGeom prst="rect">
            <a:avLst/>
          </a:prstGeom>
        </p:spPr>
      </p:pic>
    </p:spTree>
    <p:extLst>
      <p:ext uri="{BB962C8B-B14F-4D97-AF65-F5344CB8AC3E}">
        <p14:creationId xmlns:p14="http://schemas.microsoft.com/office/powerpoint/2010/main" val="178655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Metrices used in NLP</a:t>
            </a:r>
          </a:p>
        </p:txBody>
      </p:sp>
      <p:graphicFrame>
        <p:nvGraphicFramePr>
          <p:cNvPr id="2" name="Table 3">
            <a:extLst>
              <a:ext uri="{FF2B5EF4-FFF2-40B4-BE49-F238E27FC236}">
                <a16:creationId xmlns:a16="http://schemas.microsoft.com/office/drawing/2014/main" id="{64AA529F-F3F7-8A56-8B69-B0D6A46A8294}"/>
              </a:ext>
            </a:extLst>
          </p:cNvPr>
          <p:cNvGraphicFramePr>
            <a:graphicFrameLocks noGrp="1"/>
          </p:cNvGraphicFramePr>
          <p:nvPr>
            <p:extLst>
              <p:ext uri="{D42A27DB-BD31-4B8C-83A1-F6EECF244321}">
                <p14:modId xmlns:p14="http://schemas.microsoft.com/office/powerpoint/2010/main" val="2058580054"/>
              </p:ext>
            </p:extLst>
          </p:nvPr>
        </p:nvGraphicFramePr>
        <p:xfrm>
          <a:off x="0" y="973394"/>
          <a:ext cx="12192000" cy="2003115"/>
        </p:xfrm>
        <a:graphic>
          <a:graphicData uri="http://schemas.openxmlformats.org/drawingml/2006/table">
            <a:tbl>
              <a:tblPr firstRow="1" bandRow="1">
                <a:tableStyleId>{5C22544A-7EE6-4342-B048-85BDC9FD1C3A}</a:tableStyleId>
              </a:tblPr>
              <a:tblGrid>
                <a:gridCol w="1288026">
                  <a:extLst>
                    <a:ext uri="{9D8B030D-6E8A-4147-A177-3AD203B41FA5}">
                      <a16:colId xmlns:a16="http://schemas.microsoft.com/office/drawing/2014/main" val="710042229"/>
                    </a:ext>
                  </a:extLst>
                </a:gridCol>
                <a:gridCol w="10903974">
                  <a:extLst>
                    <a:ext uri="{9D8B030D-6E8A-4147-A177-3AD203B41FA5}">
                      <a16:colId xmlns:a16="http://schemas.microsoft.com/office/drawing/2014/main" val="3877374792"/>
                    </a:ext>
                  </a:extLst>
                </a:gridCol>
              </a:tblGrid>
              <a:tr h="555074">
                <a:tc>
                  <a:txBody>
                    <a:bodyPr/>
                    <a:lstStyle/>
                    <a:p>
                      <a:r>
                        <a:rPr lang="en-US" dirty="0"/>
                        <a:t>Metric</a:t>
                      </a:r>
                    </a:p>
                  </a:txBody>
                  <a:tcPr/>
                </a:tc>
                <a:tc>
                  <a:txBody>
                    <a:bodyPr/>
                    <a:lstStyle/>
                    <a:p>
                      <a:r>
                        <a:rPr lang="en-US" dirty="0"/>
                        <a:t>Function</a:t>
                      </a:r>
                    </a:p>
                  </a:txBody>
                  <a:tcPr/>
                </a:tc>
                <a:extLst>
                  <a:ext uri="{0D108BD9-81ED-4DB2-BD59-A6C34878D82A}">
                    <a16:rowId xmlns:a16="http://schemas.microsoft.com/office/drawing/2014/main" val="3732418990"/>
                  </a:ext>
                </a:extLst>
              </a:tr>
              <a:tr h="1448041">
                <a:tc>
                  <a:txBody>
                    <a:bodyPr/>
                    <a:lstStyle/>
                    <a:p>
                      <a:r>
                        <a:rPr lang="en-US" b="1" dirty="0">
                          <a:latin typeface="Times New Roman" panose="02020603050405020304" pitchFamily="18" charset="0"/>
                          <a:cs typeface="Times New Roman" panose="02020603050405020304" pitchFamily="18" charset="0"/>
                        </a:rPr>
                        <a:t>Jaccard Index</a:t>
                      </a:r>
                    </a:p>
                  </a:txBody>
                  <a:tcPr/>
                </a:tc>
                <a:tc>
                  <a:txBody>
                    <a:bodyPr/>
                    <a:lstStyle/>
                    <a:p>
                      <a:pPr algn="just"/>
                      <a:r>
                        <a:rPr lang="en-US" sz="2000" b="0" i="0" dirty="0">
                          <a:solidFill>
                            <a:srgbClr val="393939"/>
                          </a:solidFill>
                          <a:effectLst/>
                          <a:latin typeface="Times New Roman" panose="02020603050405020304" pitchFamily="18" charset="0"/>
                          <a:cs typeface="Times New Roman" panose="02020603050405020304" pitchFamily="18" charset="0"/>
                        </a:rPr>
                        <a:t>The measurement is refer to number of common words over all words. More commons mean both objects should be similarity. </a:t>
                      </a:r>
                    </a:p>
                  </a:txBody>
                  <a:tcPr/>
                </a:tc>
                <a:extLst>
                  <a:ext uri="{0D108BD9-81ED-4DB2-BD59-A6C34878D82A}">
                    <a16:rowId xmlns:a16="http://schemas.microsoft.com/office/drawing/2014/main" val="2278128548"/>
                  </a:ext>
                </a:extLst>
              </a:tr>
            </a:tbl>
          </a:graphicData>
        </a:graphic>
      </p:graphicFrame>
      <p:pic>
        <p:nvPicPr>
          <p:cNvPr id="5" name="Picture 4">
            <a:extLst>
              <a:ext uri="{FF2B5EF4-FFF2-40B4-BE49-F238E27FC236}">
                <a16:creationId xmlns:a16="http://schemas.microsoft.com/office/drawing/2014/main" id="{AD9E5FF2-209E-BAA4-09DA-1FA40E9E90C4}"/>
              </a:ext>
            </a:extLst>
          </p:cNvPr>
          <p:cNvPicPr>
            <a:picLocks noChangeAspect="1"/>
          </p:cNvPicPr>
          <p:nvPr/>
        </p:nvPicPr>
        <p:blipFill>
          <a:blip r:embed="rId2"/>
          <a:stretch>
            <a:fillRect/>
          </a:stretch>
        </p:blipFill>
        <p:spPr>
          <a:xfrm>
            <a:off x="212263" y="3059726"/>
            <a:ext cx="7458075" cy="3009900"/>
          </a:xfrm>
          <a:prstGeom prst="rect">
            <a:avLst/>
          </a:prstGeom>
        </p:spPr>
      </p:pic>
      <p:pic>
        <p:nvPicPr>
          <p:cNvPr id="8" name="Picture 7">
            <a:extLst>
              <a:ext uri="{FF2B5EF4-FFF2-40B4-BE49-F238E27FC236}">
                <a16:creationId xmlns:a16="http://schemas.microsoft.com/office/drawing/2014/main" id="{55825AA9-B79A-501F-B5F8-1F7D33435BCC}"/>
              </a:ext>
            </a:extLst>
          </p:cNvPr>
          <p:cNvPicPr>
            <a:picLocks noChangeAspect="1"/>
          </p:cNvPicPr>
          <p:nvPr/>
        </p:nvPicPr>
        <p:blipFill>
          <a:blip r:embed="rId3"/>
          <a:stretch>
            <a:fillRect/>
          </a:stretch>
        </p:blipFill>
        <p:spPr>
          <a:xfrm>
            <a:off x="2266950" y="6152842"/>
            <a:ext cx="3829050" cy="628650"/>
          </a:xfrm>
          <a:prstGeom prst="rect">
            <a:avLst/>
          </a:prstGeom>
        </p:spPr>
      </p:pic>
      <p:sp>
        <p:nvSpPr>
          <p:cNvPr id="10" name="TextBox 9">
            <a:extLst>
              <a:ext uri="{FF2B5EF4-FFF2-40B4-BE49-F238E27FC236}">
                <a16:creationId xmlns:a16="http://schemas.microsoft.com/office/drawing/2014/main" id="{BA2DA053-719C-F411-E33E-4D16BC88B69D}"/>
              </a:ext>
            </a:extLst>
          </p:cNvPr>
          <p:cNvSpPr txBox="1"/>
          <p:nvPr/>
        </p:nvSpPr>
        <p:spPr>
          <a:xfrm>
            <a:off x="3569110" y="2217933"/>
            <a:ext cx="7662862" cy="400110"/>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Jaccard Similarity =  (Intersection of A and B) / (Union of A and B)</a:t>
            </a:r>
          </a:p>
        </p:txBody>
      </p:sp>
      <p:sp>
        <p:nvSpPr>
          <p:cNvPr id="12" name="TextBox 11">
            <a:extLst>
              <a:ext uri="{FF2B5EF4-FFF2-40B4-BE49-F238E27FC236}">
                <a16:creationId xmlns:a16="http://schemas.microsoft.com/office/drawing/2014/main" id="{2B16796B-31F6-7111-7C48-D04577B4E8C6}"/>
              </a:ext>
            </a:extLst>
          </p:cNvPr>
          <p:cNvSpPr txBox="1"/>
          <p:nvPr/>
        </p:nvSpPr>
        <p:spPr>
          <a:xfrm>
            <a:off x="7670338" y="3327541"/>
            <a:ext cx="4521662"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range is 0 to 1. If score is 1, it means that they are identical. There is no any common word between the first sentence and the last sentence so the score is 0. The following example shows score when comparing the first sentence.</a:t>
            </a:r>
          </a:p>
        </p:txBody>
      </p:sp>
    </p:spTree>
    <p:extLst>
      <p:ext uri="{BB962C8B-B14F-4D97-AF65-F5344CB8AC3E}">
        <p14:creationId xmlns:p14="http://schemas.microsoft.com/office/powerpoint/2010/main" val="1805989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Popular models in NLP</a:t>
            </a:r>
          </a:p>
        </p:txBody>
      </p:sp>
      <p:sp>
        <p:nvSpPr>
          <p:cNvPr id="9" name="TextBox 8">
            <a:extLst>
              <a:ext uri="{FF2B5EF4-FFF2-40B4-BE49-F238E27FC236}">
                <a16:creationId xmlns:a16="http://schemas.microsoft.com/office/drawing/2014/main" id="{845C5D94-989F-9E58-7BB2-473A7FCDF5BB}"/>
              </a:ext>
            </a:extLst>
          </p:cNvPr>
          <p:cNvSpPr txBox="1"/>
          <p:nvPr/>
        </p:nvSpPr>
        <p:spPr>
          <a:xfrm>
            <a:off x="0" y="790089"/>
            <a:ext cx="12192000" cy="5940088"/>
          </a:xfrm>
          <a:prstGeom prst="rect">
            <a:avLst/>
          </a:prstGeom>
          <a:noFill/>
        </p:spPr>
        <p:txBody>
          <a:bodyPr wrap="square">
            <a:spAutoFit/>
          </a:bodyPr>
          <a:lstStyle/>
          <a:p>
            <a:pPr algn="just"/>
            <a:r>
              <a:rPr lang="en-US" sz="2000" b="1" dirty="0">
                <a:solidFill>
                  <a:schemeClr val="bg1"/>
                </a:solidFill>
                <a:latin typeface="Times New Roman" panose="02020603050405020304" pitchFamily="18" charset="0"/>
                <a:cs typeface="Times New Roman" panose="02020603050405020304" pitchFamily="18" charset="0"/>
              </a:rPr>
              <a:t>Keyword Extraction</a:t>
            </a: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Keywords Extraction is one of the most important tasks in Natural Language Processing, and it is responsible for determining various methods for extracting a significant number of words and phrases from a collection of texts. </a:t>
            </a:r>
          </a:p>
          <a:p>
            <a:pPr algn="just"/>
            <a:endParaRPr lang="en-US"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All of this is done to summarize and assist in the relevant and well-organized organization, storage, search, and retrieval of content. </a:t>
            </a:r>
          </a:p>
          <a:p>
            <a:pPr marL="342900" indent="-342900" algn="just">
              <a:buFont typeface="Wingdings" panose="05000000000000000000" pitchFamily="2" charset="2"/>
              <a:buChar char="§"/>
            </a:pPr>
            <a:endParaRPr lang="en-US"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There are numerous keyword extraction algorithms available, each of which employs a unique set of fundamental and theoretical methods to this type of problem. </a:t>
            </a:r>
          </a:p>
          <a:p>
            <a:pPr marL="342900" indent="-342900" algn="just">
              <a:buFont typeface="Wingdings" panose="05000000000000000000" pitchFamily="2" charset="2"/>
              <a:buChar char="§"/>
            </a:pPr>
            <a:endParaRPr lang="en-US"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There are various types of NLP algorithms, some of which extract only words and others which extract both words and phrases. </a:t>
            </a:r>
          </a:p>
          <a:p>
            <a:pPr marL="342900" indent="-342900" algn="just">
              <a:buFont typeface="Wingdings" panose="05000000000000000000" pitchFamily="2" charset="2"/>
              <a:buChar char="§"/>
            </a:pPr>
            <a:endParaRPr lang="en-US"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There are also NLP algorithms that extract keywords based on the complete content of the texts.</a:t>
            </a:r>
          </a:p>
        </p:txBody>
      </p:sp>
    </p:spTree>
    <p:extLst>
      <p:ext uri="{BB962C8B-B14F-4D97-AF65-F5344CB8AC3E}">
        <p14:creationId xmlns:p14="http://schemas.microsoft.com/office/powerpoint/2010/main" val="218837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EE73-469F-30EC-4A12-871A85431F6D}"/>
              </a:ext>
            </a:extLst>
          </p:cNvPr>
          <p:cNvSpPr>
            <a:spLocks noGrp="1"/>
          </p:cNvSpPr>
          <p:nvPr>
            <p:ph type="ctrTitle"/>
          </p:nvPr>
        </p:nvSpPr>
        <p:spPr>
          <a:xfrm>
            <a:off x="0" y="0"/>
            <a:ext cx="12192000" cy="1193800"/>
          </a:xfrm>
          <a:solidFill>
            <a:schemeClr val="accent1">
              <a:lumMod val="60000"/>
              <a:lumOff val="40000"/>
            </a:schemeClr>
          </a:solidFill>
        </p:spPr>
        <p:txBody>
          <a:bodyPr>
            <a:noAutofit/>
          </a:bodyPr>
          <a:lstStyle/>
          <a:p>
            <a:pPr algn="ctr"/>
            <a:r>
              <a:rPr lang="en-US" sz="4000" dirty="0">
                <a:latin typeface="Times New Roman" panose="02020603050405020304" pitchFamily="18" charset="0"/>
                <a:cs typeface="Times New Roman" panose="02020603050405020304" pitchFamily="18" charset="0"/>
              </a:rPr>
              <a:t>Knowledge in Speech and Language Processing</a:t>
            </a:r>
          </a:p>
        </p:txBody>
      </p:sp>
      <p:sp>
        <p:nvSpPr>
          <p:cNvPr id="6" name="TextBox 5">
            <a:extLst>
              <a:ext uri="{FF2B5EF4-FFF2-40B4-BE49-F238E27FC236}">
                <a16:creationId xmlns:a16="http://schemas.microsoft.com/office/drawing/2014/main" id="{E60A37C5-3929-7BA1-C5A8-E5565307DEC4}"/>
              </a:ext>
            </a:extLst>
          </p:cNvPr>
          <p:cNvSpPr txBox="1"/>
          <p:nvPr/>
        </p:nvSpPr>
        <p:spPr>
          <a:xfrm>
            <a:off x="0" y="1193800"/>
            <a:ext cx="12192000" cy="5816977"/>
          </a:xfrm>
          <a:prstGeom prst="rect">
            <a:avLst/>
          </a:prstGeom>
          <a:noFill/>
        </p:spPr>
        <p:txBody>
          <a:bodyPr wrap="square">
            <a:spAutoFit/>
          </a:bodyPr>
          <a:lstStyle/>
          <a:p>
            <a:pPr algn="just"/>
            <a:r>
              <a:rPr lang="en-US" sz="2200" b="1" dirty="0">
                <a:solidFill>
                  <a:schemeClr val="bg1"/>
                </a:solidFill>
                <a:latin typeface="Times New Roman" panose="02020603050405020304" pitchFamily="18" charset="0"/>
                <a:cs typeface="Times New Roman" panose="02020603050405020304" pitchFamily="18" charset="0"/>
              </a:rPr>
              <a:t>Question: </a:t>
            </a:r>
            <a:r>
              <a:rPr lang="en-US" sz="2200" dirty="0">
                <a:latin typeface="Times New Roman" panose="02020603050405020304" pitchFamily="18" charset="0"/>
                <a:cs typeface="Times New Roman" panose="02020603050405020304" pitchFamily="18" charset="0"/>
              </a:rPr>
              <a:t>What distinguishes language processing applications from other data processing systems is their     </a:t>
            </a:r>
          </a:p>
          <a:p>
            <a:pPr algn="just"/>
            <a:r>
              <a:rPr lang="en-US" sz="2200" dirty="0">
                <a:latin typeface="Times New Roman" panose="02020603050405020304" pitchFamily="18" charset="0"/>
                <a:cs typeface="Times New Roman" panose="02020603050405020304" pitchFamily="18" charset="0"/>
              </a:rPr>
              <a:t>                 use of knowledge of language?</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solidFill>
                  <a:schemeClr val="bg1"/>
                </a:solidFill>
                <a:latin typeface="Times New Roman" panose="02020603050405020304" pitchFamily="18" charset="0"/>
                <a:cs typeface="Times New Roman" panose="02020603050405020304" pitchFamily="18" charset="0"/>
              </a:rPr>
              <a:t>Response: </a:t>
            </a:r>
            <a:r>
              <a:rPr lang="en-US" sz="2200" dirty="0">
                <a:latin typeface="Times New Roman" panose="02020603050405020304" pitchFamily="18" charset="0"/>
                <a:cs typeface="Times New Roman" panose="02020603050405020304" pitchFamily="18" charset="0"/>
              </a:rPr>
              <a:t>Consider the Unix </a:t>
            </a:r>
            <a:r>
              <a:rPr lang="en-US" sz="2200" dirty="0" err="1">
                <a:latin typeface="Times New Roman" panose="02020603050405020304" pitchFamily="18" charset="0"/>
                <a:cs typeface="Times New Roman" panose="02020603050405020304" pitchFamily="18" charset="0"/>
              </a:rPr>
              <a:t>wc</a:t>
            </a:r>
            <a:r>
              <a:rPr lang="en-US" sz="2200" dirty="0">
                <a:latin typeface="Times New Roman" panose="02020603050405020304" pitchFamily="18" charset="0"/>
                <a:cs typeface="Times New Roman" panose="02020603050405020304" pitchFamily="18" charset="0"/>
              </a:rPr>
              <a:t> program, which counts the total number of bytes, words, and  lines in a </a:t>
            </a:r>
          </a:p>
          <a:p>
            <a:pPr algn="just"/>
            <a:r>
              <a:rPr lang="en-US" sz="2200" dirty="0">
                <a:latin typeface="Times New Roman" panose="02020603050405020304" pitchFamily="18" charset="0"/>
                <a:cs typeface="Times New Roman" panose="02020603050405020304" pitchFamily="18" charset="0"/>
              </a:rPr>
              <a:t>                  text file. When used to count bytes and lines, </a:t>
            </a:r>
            <a:r>
              <a:rPr lang="en-US" sz="2200" dirty="0" err="1">
                <a:latin typeface="Times New Roman" panose="02020603050405020304" pitchFamily="18" charset="0"/>
                <a:cs typeface="Times New Roman" panose="02020603050405020304" pitchFamily="18" charset="0"/>
              </a:rPr>
              <a:t>wc</a:t>
            </a:r>
            <a:r>
              <a:rPr lang="en-US" sz="2200" dirty="0">
                <a:latin typeface="Times New Roman" panose="02020603050405020304" pitchFamily="18" charset="0"/>
                <a:cs typeface="Times New Roman" panose="02020603050405020304" pitchFamily="18" charset="0"/>
              </a:rPr>
              <a:t> is an ordinary </a:t>
            </a:r>
            <a:r>
              <a:rPr lang="en-US" sz="2200" b="1" dirty="0">
                <a:solidFill>
                  <a:schemeClr val="bg1"/>
                </a:solidFill>
                <a:latin typeface="Times New Roman" panose="02020603050405020304" pitchFamily="18" charset="0"/>
                <a:cs typeface="Times New Roman" panose="02020603050405020304" pitchFamily="18" charset="0"/>
              </a:rPr>
              <a:t>data processing application</a:t>
            </a:r>
            <a:r>
              <a:rPr lang="en-US" sz="2200" dirty="0">
                <a:latin typeface="Times New Roman" panose="02020603050405020304" pitchFamily="18" charset="0"/>
                <a:cs typeface="Times New Roman" panose="02020603050405020304" pitchFamily="18" charset="0"/>
              </a:rPr>
              <a:t>.    </a:t>
            </a:r>
          </a:p>
          <a:p>
            <a:pPr algn="just"/>
            <a:r>
              <a:rPr lang="en-US" sz="2200" dirty="0">
                <a:latin typeface="Times New Roman" panose="02020603050405020304" pitchFamily="18" charset="0"/>
                <a:cs typeface="Times New Roman" panose="02020603050405020304" pitchFamily="18" charset="0"/>
              </a:rPr>
              <a:t>                  However, when it is used to count the words in a file, it  requires knowledge about </a:t>
            </a:r>
          </a:p>
          <a:p>
            <a:pPr algn="just"/>
            <a:r>
              <a:rPr lang="en-US" sz="2200" dirty="0">
                <a:latin typeface="Times New Roman" panose="02020603050405020304" pitchFamily="18" charset="0"/>
                <a:cs typeface="Times New Roman" panose="02020603050405020304" pitchFamily="18" charset="0"/>
              </a:rPr>
              <a:t>                  what it means to be a word and thus becomes a language processing system.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Sophisticated conversational agents like HAL, machine translation systems, or robust   </a:t>
            </a:r>
          </a:p>
          <a:p>
            <a:pPr algn="just"/>
            <a:r>
              <a:rPr lang="en-US" sz="2200" dirty="0">
                <a:latin typeface="Times New Roman" panose="02020603050405020304" pitchFamily="18" charset="0"/>
                <a:cs typeface="Times New Roman" panose="02020603050405020304" pitchFamily="18" charset="0"/>
              </a:rPr>
              <a:t>                  question-answering systems require much </a:t>
            </a:r>
            <a:r>
              <a:rPr lang="en-US" sz="2200" b="1" dirty="0">
                <a:solidFill>
                  <a:schemeClr val="bg1"/>
                </a:solidFill>
                <a:latin typeface="Times New Roman" panose="02020603050405020304" pitchFamily="18" charset="0"/>
                <a:cs typeface="Times New Roman" panose="02020603050405020304" pitchFamily="18" charset="0"/>
              </a:rPr>
              <a:t>broader and deeper knowledge </a:t>
            </a:r>
            <a:r>
              <a:rPr lang="en-US" sz="2200" dirty="0">
                <a:latin typeface="Times New Roman" panose="02020603050405020304" pitchFamily="18" charset="0"/>
                <a:cs typeface="Times New Roman" panose="02020603050405020304" pitchFamily="18" charset="0"/>
              </a:rPr>
              <a:t>of language. </a:t>
            </a:r>
          </a:p>
          <a:p>
            <a:pPr algn="just"/>
            <a:r>
              <a:rPr lang="en-US" sz="2200" dirty="0">
                <a:latin typeface="Times New Roman" panose="02020603050405020304" pitchFamily="18" charset="0"/>
                <a:cs typeface="Times New Roman" panose="02020603050405020304" pitchFamily="18" charset="0"/>
              </a:rPr>
              <a:t>                  HAL must be able to recognize words from an audio signal and to generate an audio signal </a:t>
            </a:r>
          </a:p>
          <a:p>
            <a:pPr algn="just"/>
            <a:r>
              <a:rPr lang="en-US" sz="2200" dirty="0">
                <a:latin typeface="Times New Roman" panose="02020603050405020304" pitchFamily="18" charset="0"/>
                <a:cs typeface="Times New Roman" panose="02020603050405020304" pitchFamily="18" charset="0"/>
              </a:rPr>
              <a:t>                  from a sequence of words.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These tasks of speech recognition and speech synthesis require knowledge about phonetics and </a:t>
            </a:r>
          </a:p>
          <a:p>
            <a:pPr algn="just"/>
            <a:r>
              <a:rPr lang="en-US" sz="2200" dirty="0">
                <a:latin typeface="Times New Roman" panose="02020603050405020304" pitchFamily="18" charset="0"/>
                <a:cs typeface="Times New Roman" panose="02020603050405020304" pitchFamily="18" charset="0"/>
              </a:rPr>
              <a:t>                  phonology: how words are pronounced in terms of sequences of sounds and how each of these </a:t>
            </a:r>
          </a:p>
          <a:p>
            <a:pPr algn="just"/>
            <a:r>
              <a:rPr lang="en-US" sz="2200" dirty="0">
                <a:latin typeface="Times New Roman" panose="02020603050405020304" pitchFamily="18" charset="0"/>
                <a:cs typeface="Times New Roman" panose="02020603050405020304" pitchFamily="18" charset="0"/>
              </a:rPr>
              <a:t>                  sounds is realized acoustically.</a:t>
            </a:r>
          </a:p>
          <a:p>
            <a:pPr algn="just"/>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5353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Popular models in NLP</a:t>
            </a:r>
          </a:p>
        </p:txBody>
      </p:sp>
      <p:pic>
        <p:nvPicPr>
          <p:cNvPr id="4" name="Picture 3">
            <a:extLst>
              <a:ext uri="{FF2B5EF4-FFF2-40B4-BE49-F238E27FC236}">
                <a16:creationId xmlns:a16="http://schemas.microsoft.com/office/drawing/2014/main" id="{6150C1EE-1D17-8E15-3884-8E69D37D4806}"/>
              </a:ext>
            </a:extLst>
          </p:cNvPr>
          <p:cNvPicPr>
            <a:picLocks noChangeAspect="1"/>
          </p:cNvPicPr>
          <p:nvPr/>
        </p:nvPicPr>
        <p:blipFill>
          <a:blip r:embed="rId2"/>
          <a:stretch>
            <a:fillRect/>
          </a:stretch>
        </p:blipFill>
        <p:spPr>
          <a:xfrm>
            <a:off x="29090" y="1371600"/>
            <a:ext cx="12133819" cy="5486400"/>
          </a:xfrm>
          <a:prstGeom prst="rect">
            <a:avLst/>
          </a:prstGeom>
        </p:spPr>
      </p:pic>
    </p:spTree>
    <p:extLst>
      <p:ext uri="{BB962C8B-B14F-4D97-AF65-F5344CB8AC3E}">
        <p14:creationId xmlns:p14="http://schemas.microsoft.com/office/powerpoint/2010/main" val="3447763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Popular models in NLP</a:t>
            </a:r>
          </a:p>
        </p:txBody>
      </p:sp>
      <p:pic>
        <p:nvPicPr>
          <p:cNvPr id="4" name="Picture 3">
            <a:extLst>
              <a:ext uri="{FF2B5EF4-FFF2-40B4-BE49-F238E27FC236}">
                <a16:creationId xmlns:a16="http://schemas.microsoft.com/office/drawing/2014/main" id="{6150C1EE-1D17-8E15-3884-8E69D37D4806}"/>
              </a:ext>
            </a:extLst>
          </p:cNvPr>
          <p:cNvPicPr>
            <a:picLocks noChangeAspect="1"/>
          </p:cNvPicPr>
          <p:nvPr/>
        </p:nvPicPr>
        <p:blipFill>
          <a:blip r:embed="rId2"/>
          <a:stretch>
            <a:fillRect/>
          </a:stretch>
        </p:blipFill>
        <p:spPr>
          <a:xfrm>
            <a:off x="29090" y="1371600"/>
            <a:ext cx="12133819" cy="5486400"/>
          </a:xfrm>
          <a:prstGeom prst="rect">
            <a:avLst/>
          </a:prstGeom>
        </p:spPr>
      </p:pic>
    </p:spTree>
    <p:extLst>
      <p:ext uri="{BB962C8B-B14F-4D97-AF65-F5344CB8AC3E}">
        <p14:creationId xmlns:p14="http://schemas.microsoft.com/office/powerpoint/2010/main" val="2734723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Popular models in NLP</a:t>
            </a:r>
          </a:p>
        </p:txBody>
      </p:sp>
      <p:sp>
        <p:nvSpPr>
          <p:cNvPr id="5" name="TextBox 4">
            <a:extLst>
              <a:ext uri="{FF2B5EF4-FFF2-40B4-BE49-F238E27FC236}">
                <a16:creationId xmlns:a16="http://schemas.microsoft.com/office/drawing/2014/main" id="{98B5F035-E08B-AC92-FF4A-EDE6151EA1AA}"/>
              </a:ext>
            </a:extLst>
          </p:cNvPr>
          <p:cNvSpPr txBox="1"/>
          <p:nvPr/>
        </p:nvSpPr>
        <p:spPr>
          <a:xfrm>
            <a:off x="117987" y="1111046"/>
            <a:ext cx="304062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Knowledge Graphs</a:t>
            </a:r>
          </a:p>
        </p:txBody>
      </p:sp>
      <p:pic>
        <p:nvPicPr>
          <p:cNvPr id="7" name="Picture 6">
            <a:extLst>
              <a:ext uri="{FF2B5EF4-FFF2-40B4-BE49-F238E27FC236}">
                <a16:creationId xmlns:a16="http://schemas.microsoft.com/office/drawing/2014/main" id="{BD53D179-8DB2-B757-689D-B5BA0CBD5E3F}"/>
              </a:ext>
            </a:extLst>
          </p:cNvPr>
          <p:cNvPicPr>
            <a:picLocks noChangeAspect="1"/>
          </p:cNvPicPr>
          <p:nvPr/>
        </p:nvPicPr>
        <p:blipFill>
          <a:blip r:embed="rId2"/>
          <a:stretch>
            <a:fillRect/>
          </a:stretch>
        </p:blipFill>
        <p:spPr>
          <a:xfrm>
            <a:off x="117987" y="1673940"/>
            <a:ext cx="11430190" cy="5212080"/>
          </a:xfrm>
          <a:prstGeom prst="rect">
            <a:avLst/>
          </a:prstGeom>
        </p:spPr>
      </p:pic>
    </p:spTree>
    <p:extLst>
      <p:ext uri="{BB962C8B-B14F-4D97-AF65-F5344CB8AC3E}">
        <p14:creationId xmlns:p14="http://schemas.microsoft.com/office/powerpoint/2010/main" val="78817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Popular models in NLP</a:t>
            </a:r>
          </a:p>
        </p:txBody>
      </p:sp>
      <p:sp>
        <p:nvSpPr>
          <p:cNvPr id="5" name="TextBox 4">
            <a:extLst>
              <a:ext uri="{FF2B5EF4-FFF2-40B4-BE49-F238E27FC236}">
                <a16:creationId xmlns:a16="http://schemas.microsoft.com/office/drawing/2014/main" id="{98B5F035-E08B-AC92-FF4A-EDE6151EA1AA}"/>
              </a:ext>
            </a:extLst>
          </p:cNvPr>
          <p:cNvSpPr txBox="1"/>
          <p:nvPr/>
        </p:nvSpPr>
        <p:spPr>
          <a:xfrm>
            <a:off x="117987" y="1111046"/>
            <a:ext cx="304062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Knowledge Graphs</a:t>
            </a:r>
          </a:p>
        </p:txBody>
      </p:sp>
      <p:pic>
        <p:nvPicPr>
          <p:cNvPr id="7" name="Picture 6">
            <a:extLst>
              <a:ext uri="{FF2B5EF4-FFF2-40B4-BE49-F238E27FC236}">
                <a16:creationId xmlns:a16="http://schemas.microsoft.com/office/drawing/2014/main" id="{BD53D179-8DB2-B757-689D-B5BA0CBD5E3F}"/>
              </a:ext>
            </a:extLst>
          </p:cNvPr>
          <p:cNvPicPr>
            <a:picLocks noChangeAspect="1"/>
          </p:cNvPicPr>
          <p:nvPr/>
        </p:nvPicPr>
        <p:blipFill>
          <a:blip r:embed="rId2"/>
          <a:stretch>
            <a:fillRect/>
          </a:stretch>
        </p:blipFill>
        <p:spPr>
          <a:xfrm>
            <a:off x="117987" y="1673940"/>
            <a:ext cx="11430190" cy="5212080"/>
          </a:xfrm>
          <a:prstGeom prst="rect">
            <a:avLst/>
          </a:prstGeom>
        </p:spPr>
      </p:pic>
    </p:spTree>
    <p:extLst>
      <p:ext uri="{BB962C8B-B14F-4D97-AF65-F5344CB8AC3E}">
        <p14:creationId xmlns:p14="http://schemas.microsoft.com/office/powerpoint/2010/main" val="3501841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Popular models in NLP</a:t>
            </a:r>
          </a:p>
        </p:txBody>
      </p:sp>
      <p:sp>
        <p:nvSpPr>
          <p:cNvPr id="5" name="TextBox 4">
            <a:extLst>
              <a:ext uri="{FF2B5EF4-FFF2-40B4-BE49-F238E27FC236}">
                <a16:creationId xmlns:a16="http://schemas.microsoft.com/office/drawing/2014/main" id="{98B5F035-E08B-AC92-FF4A-EDE6151EA1AA}"/>
              </a:ext>
            </a:extLst>
          </p:cNvPr>
          <p:cNvSpPr txBox="1"/>
          <p:nvPr/>
        </p:nvSpPr>
        <p:spPr>
          <a:xfrm>
            <a:off x="117987" y="1111046"/>
            <a:ext cx="304062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Knowledge Graphs</a:t>
            </a:r>
          </a:p>
        </p:txBody>
      </p:sp>
      <p:pic>
        <p:nvPicPr>
          <p:cNvPr id="4" name="Picture 3">
            <a:extLst>
              <a:ext uri="{FF2B5EF4-FFF2-40B4-BE49-F238E27FC236}">
                <a16:creationId xmlns:a16="http://schemas.microsoft.com/office/drawing/2014/main" id="{DE26AEAB-3BDE-131B-2EFE-EAF38A3EB151}"/>
              </a:ext>
            </a:extLst>
          </p:cNvPr>
          <p:cNvPicPr>
            <a:picLocks noChangeAspect="1"/>
          </p:cNvPicPr>
          <p:nvPr/>
        </p:nvPicPr>
        <p:blipFill>
          <a:blip r:embed="rId2"/>
          <a:stretch>
            <a:fillRect/>
          </a:stretch>
        </p:blipFill>
        <p:spPr>
          <a:xfrm>
            <a:off x="192598" y="1634266"/>
            <a:ext cx="9610725" cy="4800600"/>
          </a:xfrm>
          <a:prstGeom prst="rect">
            <a:avLst/>
          </a:prstGeom>
        </p:spPr>
      </p:pic>
    </p:spTree>
    <p:extLst>
      <p:ext uri="{BB962C8B-B14F-4D97-AF65-F5344CB8AC3E}">
        <p14:creationId xmlns:p14="http://schemas.microsoft.com/office/powerpoint/2010/main" val="1046234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Learning models in NLP</a:t>
            </a:r>
          </a:p>
        </p:txBody>
      </p:sp>
      <p:sp>
        <p:nvSpPr>
          <p:cNvPr id="6" name="TextBox 5">
            <a:extLst>
              <a:ext uri="{FF2B5EF4-FFF2-40B4-BE49-F238E27FC236}">
                <a16:creationId xmlns:a16="http://schemas.microsoft.com/office/drawing/2014/main" id="{CCCDE7F1-DFCF-C713-DC40-91E77ECA75EF}"/>
              </a:ext>
            </a:extLst>
          </p:cNvPr>
          <p:cNvSpPr txBox="1"/>
          <p:nvPr/>
        </p:nvSpPr>
        <p:spPr>
          <a:xfrm>
            <a:off x="117986" y="1021310"/>
            <a:ext cx="11956027" cy="1200329"/>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Within artificial intelligence (AI) and machine learning, there are two basic approaches: supervised learning and unsupervised learning. The main difference is one uses labeled data to help predict outcomes, while the other does not.</a:t>
            </a:r>
          </a:p>
        </p:txBody>
      </p:sp>
      <p:pic>
        <p:nvPicPr>
          <p:cNvPr id="8" name="Picture 7">
            <a:extLst>
              <a:ext uri="{FF2B5EF4-FFF2-40B4-BE49-F238E27FC236}">
                <a16:creationId xmlns:a16="http://schemas.microsoft.com/office/drawing/2014/main" id="{C476D4AA-5021-F84B-D4CA-4739749F16E3}"/>
              </a:ext>
            </a:extLst>
          </p:cNvPr>
          <p:cNvPicPr>
            <a:picLocks noChangeAspect="1"/>
          </p:cNvPicPr>
          <p:nvPr/>
        </p:nvPicPr>
        <p:blipFill>
          <a:blip r:embed="rId2"/>
          <a:stretch>
            <a:fillRect/>
          </a:stretch>
        </p:blipFill>
        <p:spPr>
          <a:xfrm>
            <a:off x="2813428" y="2103120"/>
            <a:ext cx="6085970" cy="4754880"/>
          </a:xfrm>
          <a:prstGeom prst="rect">
            <a:avLst/>
          </a:prstGeom>
        </p:spPr>
      </p:pic>
    </p:spTree>
    <p:extLst>
      <p:ext uri="{BB962C8B-B14F-4D97-AF65-F5344CB8AC3E}">
        <p14:creationId xmlns:p14="http://schemas.microsoft.com/office/powerpoint/2010/main" val="2965154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Classification in NLP</a:t>
            </a:r>
          </a:p>
        </p:txBody>
      </p:sp>
      <p:sp>
        <p:nvSpPr>
          <p:cNvPr id="7" name="TextBox 6">
            <a:extLst>
              <a:ext uri="{FF2B5EF4-FFF2-40B4-BE49-F238E27FC236}">
                <a16:creationId xmlns:a16="http://schemas.microsoft.com/office/drawing/2014/main" id="{D273C115-9FE9-6FC8-7CBA-3AA60EF49577}"/>
              </a:ext>
            </a:extLst>
          </p:cNvPr>
          <p:cNvSpPr txBox="1"/>
          <p:nvPr/>
        </p:nvSpPr>
        <p:spPr>
          <a:xfrm>
            <a:off x="0" y="1070829"/>
            <a:ext cx="9377669" cy="5632311"/>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Classification is a process of categorizing a given set of data into classes, It can be performed on both structured or unstructured data. </a:t>
            </a:r>
          </a:p>
          <a:p>
            <a:pPr marL="285750" indent="-28575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process starts with predicting the class of given data points. The classes are often referred to as target, label or categories.</a:t>
            </a:r>
          </a:p>
          <a:p>
            <a:pPr marL="285750" indent="-28575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classification predictive modeling is the task of approximating the mapping function from input variables to discrete output variables. </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main goal is to identify which class/category the new data will fall into. </a:t>
            </a:r>
          </a:p>
          <a:p>
            <a:pPr marL="285750"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Let us try to understand this with a simple example.</a:t>
            </a:r>
          </a:p>
          <a:p>
            <a:pPr marL="285750" indent="-28575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Heart disease detection can be identified as a classification problem, this is a binary classification since there can be only two classes </a:t>
            </a:r>
            <a:r>
              <a:rPr lang="en-US" sz="2000" b="0" i="0" dirty="0" err="1">
                <a:effectLst/>
                <a:latin typeface="Times New Roman" panose="02020603050405020304" pitchFamily="18" charset="0"/>
                <a:cs typeface="Times New Roman" panose="02020603050405020304" pitchFamily="18" charset="0"/>
              </a:rPr>
              <a:t>i.e</a:t>
            </a:r>
            <a:r>
              <a:rPr lang="en-US" sz="2000" b="0" i="0" dirty="0">
                <a:effectLst/>
                <a:latin typeface="Times New Roman" panose="02020603050405020304" pitchFamily="18" charset="0"/>
                <a:cs typeface="Times New Roman" panose="02020603050405020304" pitchFamily="18" charset="0"/>
              </a:rPr>
              <a:t> has heart disease or does not have heart disease. The classifier, in this case, needs training data to understand how the given input variables are related to the class. And once the classifier is trained accurately, it can be used to detect whether heart disease is there or not for a particular patient.</a:t>
            </a:r>
          </a:p>
        </p:txBody>
      </p:sp>
      <p:pic>
        <p:nvPicPr>
          <p:cNvPr id="4" name="Picture 3">
            <a:extLst>
              <a:ext uri="{FF2B5EF4-FFF2-40B4-BE49-F238E27FC236}">
                <a16:creationId xmlns:a16="http://schemas.microsoft.com/office/drawing/2014/main" id="{5C0D0FD6-F016-5394-FDC9-0EB550758806}"/>
              </a:ext>
            </a:extLst>
          </p:cNvPr>
          <p:cNvPicPr>
            <a:picLocks noChangeAspect="1"/>
          </p:cNvPicPr>
          <p:nvPr/>
        </p:nvPicPr>
        <p:blipFill>
          <a:blip r:embed="rId2"/>
          <a:stretch>
            <a:fillRect/>
          </a:stretch>
        </p:blipFill>
        <p:spPr>
          <a:xfrm>
            <a:off x="9377669" y="1684695"/>
            <a:ext cx="2600325" cy="1781175"/>
          </a:xfrm>
          <a:prstGeom prst="rect">
            <a:avLst/>
          </a:prstGeom>
        </p:spPr>
      </p:pic>
    </p:spTree>
    <p:extLst>
      <p:ext uri="{BB962C8B-B14F-4D97-AF65-F5344CB8AC3E}">
        <p14:creationId xmlns:p14="http://schemas.microsoft.com/office/powerpoint/2010/main" val="619901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Classification in NLP</a:t>
            </a:r>
          </a:p>
        </p:txBody>
      </p:sp>
      <p:sp>
        <p:nvSpPr>
          <p:cNvPr id="9" name="TextBox 8">
            <a:extLst>
              <a:ext uri="{FF2B5EF4-FFF2-40B4-BE49-F238E27FC236}">
                <a16:creationId xmlns:a16="http://schemas.microsoft.com/office/drawing/2014/main" id="{91B4409A-2E72-7B44-8CF1-D98DD435E41F}"/>
              </a:ext>
            </a:extLst>
          </p:cNvPr>
          <p:cNvSpPr txBox="1"/>
          <p:nvPr/>
        </p:nvSpPr>
        <p:spPr>
          <a:xfrm>
            <a:off x="117987" y="1111046"/>
            <a:ext cx="11956026" cy="769441"/>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Since classification is a type of supervised learning, even the targets are also provided with the input data. Let us get familiar with the classification in machine learning terminologies.</a:t>
            </a:r>
          </a:p>
        </p:txBody>
      </p:sp>
      <p:sp>
        <p:nvSpPr>
          <p:cNvPr id="11" name="TextBox 10">
            <a:extLst>
              <a:ext uri="{FF2B5EF4-FFF2-40B4-BE49-F238E27FC236}">
                <a16:creationId xmlns:a16="http://schemas.microsoft.com/office/drawing/2014/main" id="{98F26A2E-5E19-753A-CA40-73A2313AF254}"/>
              </a:ext>
            </a:extLst>
          </p:cNvPr>
          <p:cNvSpPr txBox="1"/>
          <p:nvPr/>
        </p:nvSpPr>
        <p:spPr>
          <a:xfrm>
            <a:off x="2603090" y="2067232"/>
            <a:ext cx="6757220"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Classification Terminologies in Machine Learning</a:t>
            </a:r>
          </a:p>
        </p:txBody>
      </p:sp>
      <p:pic>
        <p:nvPicPr>
          <p:cNvPr id="15" name="Picture 14">
            <a:extLst>
              <a:ext uri="{FF2B5EF4-FFF2-40B4-BE49-F238E27FC236}">
                <a16:creationId xmlns:a16="http://schemas.microsoft.com/office/drawing/2014/main" id="{C7155564-9FDB-3951-0F6C-C4E23A74199A}"/>
              </a:ext>
            </a:extLst>
          </p:cNvPr>
          <p:cNvPicPr>
            <a:picLocks noChangeAspect="1"/>
          </p:cNvPicPr>
          <p:nvPr/>
        </p:nvPicPr>
        <p:blipFill>
          <a:blip r:embed="rId2"/>
          <a:stretch>
            <a:fillRect/>
          </a:stretch>
        </p:blipFill>
        <p:spPr>
          <a:xfrm>
            <a:off x="0" y="2628900"/>
            <a:ext cx="9010650" cy="4229100"/>
          </a:xfrm>
          <a:prstGeom prst="rect">
            <a:avLst/>
          </a:prstGeom>
        </p:spPr>
      </p:pic>
    </p:spTree>
    <p:extLst>
      <p:ext uri="{BB962C8B-B14F-4D97-AF65-F5344CB8AC3E}">
        <p14:creationId xmlns:p14="http://schemas.microsoft.com/office/powerpoint/2010/main" val="3043673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Classification in NLP</a:t>
            </a:r>
          </a:p>
        </p:txBody>
      </p:sp>
      <p:pic>
        <p:nvPicPr>
          <p:cNvPr id="4" name="Picture 3">
            <a:extLst>
              <a:ext uri="{FF2B5EF4-FFF2-40B4-BE49-F238E27FC236}">
                <a16:creationId xmlns:a16="http://schemas.microsoft.com/office/drawing/2014/main" id="{3CCE2D3B-93B0-95C1-4F57-FCE3289574E4}"/>
              </a:ext>
            </a:extLst>
          </p:cNvPr>
          <p:cNvPicPr>
            <a:picLocks noChangeAspect="1"/>
          </p:cNvPicPr>
          <p:nvPr/>
        </p:nvPicPr>
        <p:blipFill>
          <a:blip r:embed="rId2"/>
          <a:stretch>
            <a:fillRect/>
          </a:stretch>
        </p:blipFill>
        <p:spPr>
          <a:xfrm>
            <a:off x="0" y="914400"/>
            <a:ext cx="8556658" cy="5943600"/>
          </a:xfrm>
          <a:prstGeom prst="rect">
            <a:avLst/>
          </a:prstGeom>
        </p:spPr>
      </p:pic>
    </p:spTree>
    <p:extLst>
      <p:ext uri="{BB962C8B-B14F-4D97-AF65-F5344CB8AC3E}">
        <p14:creationId xmlns:p14="http://schemas.microsoft.com/office/powerpoint/2010/main" val="219847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K-Nearest Neighbor classifier</a:t>
            </a:r>
          </a:p>
        </p:txBody>
      </p:sp>
      <p:sp>
        <p:nvSpPr>
          <p:cNvPr id="2" name="TextBox 1">
            <a:extLst>
              <a:ext uri="{FF2B5EF4-FFF2-40B4-BE49-F238E27FC236}">
                <a16:creationId xmlns:a16="http://schemas.microsoft.com/office/drawing/2014/main" id="{40A83F6E-3CE6-4060-C826-9965B2B43A59}"/>
              </a:ext>
            </a:extLst>
          </p:cNvPr>
          <p:cNvSpPr txBox="1"/>
          <p:nvPr/>
        </p:nvSpPr>
        <p:spPr>
          <a:xfrm>
            <a:off x="117987" y="1111046"/>
            <a:ext cx="120881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Rules</a:t>
            </a:r>
          </a:p>
        </p:txBody>
      </p:sp>
      <p:pic>
        <p:nvPicPr>
          <p:cNvPr id="6" name="Picture 5">
            <a:extLst>
              <a:ext uri="{FF2B5EF4-FFF2-40B4-BE49-F238E27FC236}">
                <a16:creationId xmlns:a16="http://schemas.microsoft.com/office/drawing/2014/main" id="{9AEECAA7-764C-8F61-64DA-466EED7A644D}"/>
              </a:ext>
            </a:extLst>
          </p:cNvPr>
          <p:cNvPicPr>
            <a:picLocks noChangeAspect="1"/>
          </p:cNvPicPr>
          <p:nvPr/>
        </p:nvPicPr>
        <p:blipFill>
          <a:blip r:embed="rId2"/>
          <a:stretch>
            <a:fillRect/>
          </a:stretch>
        </p:blipFill>
        <p:spPr>
          <a:xfrm>
            <a:off x="1239285" y="1190277"/>
            <a:ext cx="8162925" cy="1400175"/>
          </a:xfrm>
          <a:prstGeom prst="rect">
            <a:avLst/>
          </a:prstGeom>
        </p:spPr>
      </p:pic>
      <p:pic>
        <p:nvPicPr>
          <p:cNvPr id="8" name="Picture 7">
            <a:extLst>
              <a:ext uri="{FF2B5EF4-FFF2-40B4-BE49-F238E27FC236}">
                <a16:creationId xmlns:a16="http://schemas.microsoft.com/office/drawing/2014/main" id="{C8CC132C-26EE-9685-F921-8F1E5A2282E0}"/>
              </a:ext>
            </a:extLst>
          </p:cNvPr>
          <p:cNvPicPr>
            <a:picLocks noChangeAspect="1"/>
          </p:cNvPicPr>
          <p:nvPr/>
        </p:nvPicPr>
        <p:blipFill>
          <a:blip r:embed="rId3"/>
          <a:stretch>
            <a:fillRect/>
          </a:stretch>
        </p:blipFill>
        <p:spPr>
          <a:xfrm>
            <a:off x="29952" y="2651760"/>
            <a:ext cx="5042881" cy="4206240"/>
          </a:xfrm>
          <a:prstGeom prst="rect">
            <a:avLst/>
          </a:prstGeom>
        </p:spPr>
      </p:pic>
      <p:pic>
        <p:nvPicPr>
          <p:cNvPr id="10" name="Picture 9">
            <a:extLst>
              <a:ext uri="{FF2B5EF4-FFF2-40B4-BE49-F238E27FC236}">
                <a16:creationId xmlns:a16="http://schemas.microsoft.com/office/drawing/2014/main" id="{0A1FC153-49EF-7D14-88B1-A2143F8F05B0}"/>
              </a:ext>
            </a:extLst>
          </p:cNvPr>
          <p:cNvPicPr>
            <a:picLocks noChangeAspect="1"/>
          </p:cNvPicPr>
          <p:nvPr/>
        </p:nvPicPr>
        <p:blipFill>
          <a:blip r:embed="rId4"/>
          <a:stretch>
            <a:fillRect/>
          </a:stretch>
        </p:blipFill>
        <p:spPr>
          <a:xfrm>
            <a:off x="5072833" y="2651760"/>
            <a:ext cx="7119167" cy="2468880"/>
          </a:xfrm>
          <a:prstGeom prst="rect">
            <a:avLst/>
          </a:prstGeom>
        </p:spPr>
      </p:pic>
    </p:spTree>
    <p:extLst>
      <p:ext uri="{BB962C8B-B14F-4D97-AF65-F5344CB8AC3E}">
        <p14:creationId xmlns:p14="http://schemas.microsoft.com/office/powerpoint/2010/main" val="394576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EE73-469F-30EC-4A12-871A85431F6D}"/>
              </a:ext>
            </a:extLst>
          </p:cNvPr>
          <p:cNvSpPr>
            <a:spLocks noGrp="1"/>
          </p:cNvSpPr>
          <p:nvPr>
            <p:ph type="ctrTitle"/>
          </p:nvPr>
        </p:nvSpPr>
        <p:spPr>
          <a:xfrm>
            <a:off x="0" y="0"/>
            <a:ext cx="12192000" cy="1193800"/>
          </a:xfrm>
          <a:solidFill>
            <a:schemeClr val="accent1">
              <a:lumMod val="60000"/>
              <a:lumOff val="40000"/>
            </a:schemeClr>
          </a:solidFill>
        </p:spPr>
        <p:txBody>
          <a:bodyPr>
            <a:noAutofit/>
          </a:bodyPr>
          <a:lstStyle/>
          <a:p>
            <a:pPr algn="ctr"/>
            <a:r>
              <a:rPr lang="en-US" sz="4000" dirty="0">
                <a:latin typeface="Times New Roman" panose="02020603050405020304" pitchFamily="18" charset="0"/>
                <a:cs typeface="Times New Roman" panose="02020603050405020304" pitchFamily="18" charset="0"/>
              </a:rPr>
              <a:t>Generalized Architecture of a Conversational Agent</a:t>
            </a:r>
          </a:p>
        </p:txBody>
      </p:sp>
      <p:pic>
        <p:nvPicPr>
          <p:cNvPr id="3" name="Picture 2">
            <a:extLst>
              <a:ext uri="{FF2B5EF4-FFF2-40B4-BE49-F238E27FC236}">
                <a16:creationId xmlns:a16="http://schemas.microsoft.com/office/drawing/2014/main" id="{9BA962E2-9B6A-DFBF-46A1-BB4705B71AFF}"/>
              </a:ext>
            </a:extLst>
          </p:cNvPr>
          <p:cNvPicPr>
            <a:picLocks noChangeAspect="1"/>
          </p:cNvPicPr>
          <p:nvPr/>
        </p:nvPicPr>
        <p:blipFill>
          <a:blip r:embed="rId2"/>
          <a:stretch>
            <a:fillRect/>
          </a:stretch>
        </p:blipFill>
        <p:spPr>
          <a:xfrm>
            <a:off x="1626278" y="1193800"/>
            <a:ext cx="9393546" cy="5669280"/>
          </a:xfrm>
          <a:prstGeom prst="rect">
            <a:avLst/>
          </a:prstGeom>
        </p:spPr>
      </p:pic>
    </p:spTree>
    <p:extLst>
      <p:ext uri="{BB962C8B-B14F-4D97-AF65-F5344CB8AC3E}">
        <p14:creationId xmlns:p14="http://schemas.microsoft.com/office/powerpoint/2010/main" val="2741890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K-Nearest Neighbor classifier</a:t>
            </a:r>
          </a:p>
        </p:txBody>
      </p:sp>
      <p:pic>
        <p:nvPicPr>
          <p:cNvPr id="5" name="Picture 4">
            <a:extLst>
              <a:ext uri="{FF2B5EF4-FFF2-40B4-BE49-F238E27FC236}">
                <a16:creationId xmlns:a16="http://schemas.microsoft.com/office/drawing/2014/main" id="{164B287A-4D2C-F65C-2CA0-6154014AC2D8}"/>
              </a:ext>
            </a:extLst>
          </p:cNvPr>
          <p:cNvPicPr>
            <a:picLocks noChangeAspect="1"/>
          </p:cNvPicPr>
          <p:nvPr/>
        </p:nvPicPr>
        <p:blipFill>
          <a:blip r:embed="rId2"/>
          <a:stretch>
            <a:fillRect/>
          </a:stretch>
        </p:blipFill>
        <p:spPr>
          <a:xfrm>
            <a:off x="0" y="1005840"/>
            <a:ext cx="11023557" cy="5852160"/>
          </a:xfrm>
          <a:prstGeom prst="rect">
            <a:avLst/>
          </a:prstGeom>
        </p:spPr>
      </p:pic>
    </p:spTree>
    <p:extLst>
      <p:ext uri="{BB962C8B-B14F-4D97-AF65-F5344CB8AC3E}">
        <p14:creationId xmlns:p14="http://schemas.microsoft.com/office/powerpoint/2010/main" val="2670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Clustering</a:t>
            </a:r>
          </a:p>
        </p:txBody>
      </p:sp>
      <p:sp>
        <p:nvSpPr>
          <p:cNvPr id="6" name="TextBox 5">
            <a:extLst>
              <a:ext uri="{FF2B5EF4-FFF2-40B4-BE49-F238E27FC236}">
                <a16:creationId xmlns:a16="http://schemas.microsoft.com/office/drawing/2014/main" id="{AFFB1B2D-016E-7653-5A3D-F750E8AF93D9}"/>
              </a:ext>
            </a:extLst>
          </p:cNvPr>
          <p:cNvSpPr txBox="1"/>
          <p:nvPr/>
        </p:nvSpPr>
        <p:spPr>
          <a:xfrm>
            <a:off x="117987" y="866190"/>
            <a:ext cx="11956026" cy="6001643"/>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Clustering is the most popular technique in unsupervised learning where data is grouped based on the similarity of the data-points. </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basic principle behind cluster is the assignment of a given set of observations into subgroups or clusters such that observations present in the same cluster possess a degree of similarity. </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the implementation of the human cognitive ability to discern objects based on their nature. For example, when you go out for grocery shopping, you easily distinguish between apples and oranges in a given set containing both of them. </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You distinguish these two objects based on their color, texture and other sensory information that is processed by your brain. </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Clustering is an emulation of this process so that machines are able to distinguish between different objects.</a:t>
            </a:r>
          </a:p>
        </p:txBody>
      </p:sp>
    </p:spTree>
    <p:extLst>
      <p:ext uri="{BB962C8B-B14F-4D97-AF65-F5344CB8AC3E}">
        <p14:creationId xmlns:p14="http://schemas.microsoft.com/office/powerpoint/2010/main" val="4110825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Clustering</a:t>
            </a:r>
          </a:p>
        </p:txBody>
      </p:sp>
      <p:sp>
        <p:nvSpPr>
          <p:cNvPr id="5" name="TextBox 4">
            <a:extLst>
              <a:ext uri="{FF2B5EF4-FFF2-40B4-BE49-F238E27FC236}">
                <a16:creationId xmlns:a16="http://schemas.microsoft.com/office/drawing/2014/main" id="{1A984D49-7B92-105F-3911-B8628B114C33}"/>
              </a:ext>
            </a:extLst>
          </p:cNvPr>
          <p:cNvSpPr txBox="1"/>
          <p:nvPr/>
        </p:nvSpPr>
        <p:spPr>
          <a:xfrm>
            <a:off x="192598" y="1111046"/>
            <a:ext cx="11806804" cy="2677656"/>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a method of unsupervised learning since there is no external label attached to the object.</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machine has to learn the features and patterns all by itself without any given input-output mapping.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algorithm is able to extract inferences from the nature of data objects and then create distinct classes to group them appropriately</a:t>
            </a:r>
          </a:p>
        </p:txBody>
      </p:sp>
    </p:spTree>
    <p:extLst>
      <p:ext uri="{BB962C8B-B14F-4D97-AF65-F5344CB8AC3E}">
        <p14:creationId xmlns:p14="http://schemas.microsoft.com/office/powerpoint/2010/main" val="1835488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Language Modelling  (LM)</a:t>
            </a:r>
          </a:p>
        </p:txBody>
      </p:sp>
      <p:sp>
        <p:nvSpPr>
          <p:cNvPr id="5" name="TextBox 4">
            <a:extLst>
              <a:ext uri="{FF2B5EF4-FFF2-40B4-BE49-F238E27FC236}">
                <a16:creationId xmlns:a16="http://schemas.microsoft.com/office/drawing/2014/main" id="{1A984D49-7B92-105F-3911-B8628B114C33}"/>
              </a:ext>
            </a:extLst>
          </p:cNvPr>
          <p:cNvSpPr txBox="1"/>
          <p:nvPr/>
        </p:nvSpPr>
        <p:spPr>
          <a:xfrm>
            <a:off x="192598" y="1111046"/>
            <a:ext cx="11806804" cy="4154984"/>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Language models are one of the most important parts of Natural Language Processing. In this shot, We will discuss the simplest of the language models.</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N-Gram Model </a:t>
            </a:r>
            <a:r>
              <a:rPr lang="en-US" sz="2400" dirty="0">
                <a:latin typeface="Times New Roman" panose="02020603050405020304" pitchFamily="18" charset="0"/>
                <a:cs typeface="Times New Roman" panose="02020603050405020304" pitchFamily="18" charset="0"/>
              </a:rPr>
              <a:t>where ‘N’ can be any positive number.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‘N-Gram Model’, sequence of N-1 words are given and the N-gram model predicts the most probable word that might follow this sequence.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It's a probabilistic model that's trained on a corpus of text. Such a model is useful in many NLP applications including speech recognition, machine translation and predictive text input.</a:t>
            </a:r>
          </a:p>
        </p:txBody>
      </p:sp>
      <p:pic>
        <p:nvPicPr>
          <p:cNvPr id="4" name="Picture 3">
            <a:extLst>
              <a:ext uri="{FF2B5EF4-FFF2-40B4-BE49-F238E27FC236}">
                <a16:creationId xmlns:a16="http://schemas.microsoft.com/office/drawing/2014/main" id="{7BEDDE5A-2EA3-0455-45CE-A6E32E9B29C2}"/>
              </a:ext>
            </a:extLst>
          </p:cNvPr>
          <p:cNvPicPr>
            <a:picLocks noChangeAspect="1"/>
          </p:cNvPicPr>
          <p:nvPr/>
        </p:nvPicPr>
        <p:blipFill>
          <a:blip r:embed="rId2"/>
          <a:stretch>
            <a:fillRect/>
          </a:stretch>
        </p:blipFill>
        <p:spPr>
          <a:xfrm>
            <a:off x="1969497" y="5010150"/>
            <a:ext cx="8543925" cy="1847850"/>
          </a:xfrm>
          <a:prstGeom prst="rect">
            <a:avLst/>
          </a:prstGeom>
        </p:spPr>
      </p:pic>
    </p:spTree>
    <p:extLst>
      <p:ext uri="{BB962C8B-B14F-4D97-AF65-F5344CB8AC3E}">
        <p14:creationId xmlns:p14="http://schemas.microsoft.com/office/powerpoint/2010/main" val="1590327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Language Modelling  (LM)</a:t>
            </a:r>
          </a:p>
        </p:txBody>
      </p:sp>
      <p:sp>
        <p:nvSpPr>
          <p:cNvPr id="5" name="TextBox 4">
            <a:extLst>
              <a:ext uri="{FF2B5EF4-FFF2-40B4-BE49-F238E27FC236}">
                <a16:creationId xmlns:a16="http://schemas.microsoft.com/office/drawing/2014/main" id="{1A984D49-7B92-105F-3911-B8628B114C33}"/>
              </a:ext>
            </a:extLst>
          </p:cNvPr>
          <p:cNvSpPr txBox="1"/>
          <p:nvPr/>
        </p:nvSpPr>
        <p:spPr>
          <a:xfrm>
            <a:off x="192598" y="1111046"/>
            <a:ext cx="11806804" cy="4893647"/>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N-gram model is one type of a Language Model (LM), which is about finding the probability distribution over word sequences.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Consider two sentences: "There was heavy rain" vs. "There was heavy flood". From experience, we know that the former sentence sounds better. An N-gram model will tell us that "heavy rain" occurs much more often than "heavy flood" in the training corpus. Thus, the first sentence is more probable and will be selected by the model.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model that simply relies on how often a word occurs without looking at previous words is called unigram. If a model considers only the previous word to predict the current word, then it's called bigram. If two previous words are considered, then it's a trigram model.</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n-gram model for the above example would calculate the following probability:</a:t>
            </a:r>
          </a:p>
        </p:txBody>
      </p:sp>
    </p:spTree>
    <p:extLst>
      <p:ext uri="{BB962C8B-B14F-4D97-AF65-F5344CB8AC3E}">
        <p14:creationId xmlns:p14="http://schemas.microsoft.com/office/powerpoint/2010/main" val="2449694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Language Modelling  (Chain rule of probability)</a:t>
            </a:r>
          </a:p>
        </p:txBody>
      </p:sp>
      <p:pic>
        <p:nvPicPr>
          <p:cNvPr id="4" name="Picture 3">
            <a:extLst>
              <a:ext uri="{FF2B5EF4-FFF2-40B4-BE49-F238E27FC236}">
                <a16:creationId xmlns:a16="http://schemas.microsoft.com/office/drawing/2014/main" id="{7DC33487-FD59-3A90-D944-348E36C90829}"/>
              </a:ext>
            </a:extLst>
          </p:cNvPr>
          <p:cNvPicPr>
            <a:picLocks noChangeAspect="1"/>
          </p:cNvPicPr>
          <p:nvPr/>
        </p:nvPicPr>
        <p:blipFill>
          <a:blip r:embed="rId2"/>
          <a:stretch>
            <a:fillRect/>
          </a:stretch>
        </p:blipFill>
        <p:spPr>
          <a:xfrm>
            <a:off x="633105" y="1111046"/>
            <a:ext cx="7248525" cy="3314700"/>
          </a:xfrm>
          <a:prstGeom prst="rect">
            <a:avLst/>
          </a:prstGeom>
        </p:spPr>
      </p:pic>
      <p:pic>
        <p:nvPicPr>
          <p:cNvPr id="7" name="Picture 6">
            <a:extLst>
              <a:ext uri="{FF2B5EF4-FFF2-40B4-BE49-F238E27FC236}">
                <a16:creationId xmlns:a16="http://schemas.microsoft.com/office/drawing/2014/main" id="{0FBB0565-B8A0-B6BB-3FE4-14333AC73EAF}"/>
              </a:ext>
            </a:extLst>
          </p:cNvPr>
          <p:cNvPicPr>
            <a:picLocks noChangeAspect="1"/>
          </p:cNvPicPr>
          <p:nvPr/>
        </p:nvPicPr>
        <p:blipFill>
          <a:blip r:embed="rId3"/>
          <a:stretch>
            <a:fillRect/>
          </a:stretch>
        </p:blipFill>
        <p:spPr>
          <a:xfrm>
            <a:off x="633105" y="4425746"/>
            <a:ext cx="7200900" cy="2219325"/>
          </a:xfrm>
          <a:prstGeom prst="rect">
            <a:avLst/>
          </a:prstGeom>
        </p:spPr>
      </p:pic>
    </p:spTree>
    <p:extLst>
      <p:ext uri="{BB962C8B-B14F-4D97-AF65-F5344CB8AC3E}">
        <p14:creationId xmlns:p14="http://schemas.microsoft.com/office/powerpoint/2010/main" val="723213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Language Modelling  (Bigram)</a:t>
            </a:r>
          </a:p>
        </p:txBody>
      </p:sp>
      <p:pic>
        <p:nvPicPr>
          <p:cNvPr id="5" name="Picture 4">
            <a:extLst>
              <a:ext uri="{FF2B5EF4-FFF2-40B4-BE49-F238E27FC236}">
                <a16:creationId xmlns:a16="http://schemas.microsoft.com/office/drawing/2014/main" id="{8A4E4C17-BA4F-75FF-7C59-BD1FCE439A10}"/>
              </a:ext>
            </a:extLst>
          </p:cNvPr>
          <p:cNvPicPr>
            <a:picLocks noChangeAspect="1"/>
          </p:cNvPicPr>
          <p:nvPr/>
        </p:nvPicPr>
        <p:blipFill>
          <a:blip r:embed="rId2"/>
          <a:stretch>
            <a:fillRect/>
          </a:stretch>
        </p:blipFill>
        <p:spPr>
          <a:xfrm>
            <a:off x="192598" y="1200304"/>
            <a:ext cx="6934200" cy="3295650"/>
          </a:xfrm>
          <a:prstGeom prst="rect">
            <a:avLst/>
          </a:prstGeom>
        </p:spPr>
      </p:pic>
      <p:sp>
        <p:nvSpPr>
          <p:cNvPr id="8" name="TextBox 7">
            <a:extLst>
              <a:ext uri="{FF2B5EF4-FFF2-40B4-BE49-F238E27FC236}">
                <a16:creationId xmlns:a16="http://schemas.microsoft.com/office/drawing/2014/main" id="{C5EBEAAB-503C-75D4-53E1-87DDF55D6864}"/>
              </a:ext>
            </a:extLst>
          </p:cNvPr>
          <p:cNvSpPr txBox="1"/>
          <p:nvPr/>
        </p:nvSpPr>
        <p:spPr>
          <a:xfrm>
            <a:off x="0" y="4495954"/>
            <a:ext cx="11893706" cy="2308324"/>
          </a:xfrm>
          <a:prstGeom prst="rect">
            <a:avLst/>
          </a:prstGeom>
          <a:noFill/>
        </p:spPr>
        <p:txBody>
          <a:bodyPr wrap="square">
            <a:spAutoFit/>
          </a:bodyPr>
          <a:lstStyle/>
          <a:p>
            <a:pPr marL="285750" indent="-285750" algn="just">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The assumption that the probability of a word depends only on the previous word is Markov called a Markov assumption. </a:t>
            </a:r>
          </a:p>
          <a:p>
            <a:pPr algn="just"/>
            <a:endParaRPr lang="en-US"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 Markov models are the class of probabilistic models that assume we can predict the probability of some future unit without looking too far into the past. </a:t>
            </a:r>
          </a:p>
          <a:p>
            <a:pPr algn="just"/>
            <a:endParaRPr lang="en-US"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We can generalize the bigram (which looks one word into the past) n-gram to the trigram (which looks two words into the past) and thus to the n-gram (which looks n−1 words into the past).</a:t>
            </a:r>
          </a:p>
        </p:txBody>
      </p:sp>
    </p:spTree>
    <p:extLst>
      <p:ext uri="{BB962C8B-B14F-4D97-AF65-F5344CB8AC3E}">
        <p14:creationId xmlns:p14="http://schemas.microsoft.com/office/powerpoint/2010/main" val="3270099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Language Modelling  (Bigram)</a:t>
            </a:r>
          </a:p>
        </p:txBody>
      </p:sp>
      <p:pic>
        <p:nvPicPr>
          <p:cNvPr id="4" name="Picture 3">
            <a:extLst>
              <a:ext uri="{FF2B5EF4-FFF2-40B4-BE49-F238E27FC236}">
                <a16:creationId xmlns:a16="http://schemas.microsoft.com/office/drawing/2014/main" id="{1B751ADC-2564-0E20-842E-65E82BFB2B7C}"/>
              </a:ext>
            </a:extLst>
          </p:cNvPr>
          <p:cNvPicPr>
            <a:picLocks noChangeAspect="1"/>
          </p:cNvPicPr>
          <p:nvPr/>
        </p:nvPicPr>
        <p:blipFill>
          <a:blip r:embed="rId2"/>
          <a:stretch>
            <a:fillRect/>
          </a:stretch>
        </p:blipFill>
        <p:spPr>
          <a:xfrm>
            <a:off x="2025445" y="1028700"/>
            <a:ext cx="8001000" cy="5829300"/>
          </a:xfrm>
          <a:prstGeom prst="rect">
            <a:avLst/>
          </a:prstGeom>
        </p:spPr>
      </p:pic>
    </p:spTree>
    <p:extLst>
      <p:ext uri="{BB962C8B-B14F-4D97-AF65-F5344CB8AC3E}">
        <p14:creationId xmlns:p14="http://schemas.microsoft.com/office/powerpoint/2010/main" val="3594453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Language Modelling  (Bigram)</a:t>
            </a:r>
          </a:p>
        </p:txBody>
      </p:sp>
      <p:pic>
        <p:nvPicPr>
          <p:cNvPr id="7" name="Picture 6">
            <a:extLst>
              <a:ext uri="{FF2B5EF4-FFF2-40B4-BE49-F238E27FC236}">
                <a16:creationId xmlns:a16="http://schemas.microsoft.com/office/drawing/2014/main" id="{9F510D91-640C-BB46-FF87-1D09AA5EA764}"/>
              </a:ext>
            </a:extLst>
          </p:cNvPr>
          <p:cNvPicPr>
            <a:picLocks noChangeAspect="1"/>
          </p:cNvPicPr>
          <p:nvPr/>
        </p:nvPicPr>
        <p:blipFill>
          <a:blip r:embed="rId2"/>
          <a:stretch>
            <a:fillRect/>
          </a:stretch>
        </p:blipFill>
        <p:spPr>
          <a:xfrm>
            <a:off x="2333625" y="1252384"/>
            <a:ext cx="7524750" cy="5257800"/>
          </a:xfrm>
          <a:prstGeom prst="rect">
            <a:avLst/>
          </a:prstGeom>
        </p:spPr>
      </p:pic>
    </p:spTree>
    <p:extLst>
      <p:ext uri="{BB962C8B-B14F-4D97-AF65-F5344CB8AC3E}">
        <p14:creationId xmlns:p14="http://schemas.microsoft.com/office/powerpoint/2010/main" val="1771004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Language Modelling  (Bigram)</a:t>
            </a:r>
          </a:p>
        </p:txBody>
      </p:sp>
      <p:pic>
        <p:nvPicPr>
          <p:cNvPr id="7" name="Picture 6">
            <a:extLst>
              <a:ext uri="{FF2B5EF4-FFF2-40B4-BE49-F238E27FC236}">
                <a16:creationId xmlns:a16="http://schemas.microsoft.com/office/drawing/2014/main" id="{9F510D91-640C-BB46-FF87-1D09AA5EA764}"/>
              </a:ext>
            </a:extLst>
          </p:cNvPr>
          <p:cNvPicPr>
            <a:picLocks noChangeAspect="1"/>
          </p:cNvPicPr>
          <p:nvPr/>
        </p:nvPicPr>
        <p:blipFill>
          <a:blip r:embed="rId2"/>
          <a:stretch>
            <a:fillRect/>
          </a:stretch>
        </p:blipFill>
        <p:spPr>
          <a:xfrm>
            <a:off x="2333625" y="1252384"/>
            <a:ext cx="7524750" cy="5257800"/>
          </a:xfrm>
          <a:prstGeom prst="rect">
            <a:avLst/>
          </a:prstGeom>
        </p:spPr>
      </p:pic>
    </p:spTree>
    <p:extLst>
      <p:ext uri="{BB962C8B-B14F-4D97-AF65-F5344CB8AC3E}">
        <p14:creationId xmlns:p14="http://schemas.microsoft.com/office/powerpoint/2010/main" val="320857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EE73-469F-30EC-4A12-871A85431F6D}"/>
              </a:ext>
            </a:extLst>
          </p:cNvPr>
          <p:cNvSpPr>
            <a:spLocks noGrp="1"/>
          </p:cNvSpPr>
          <p:nvPr>
            <p:ph type="ctrTitle"/>
          </p:nvPr>
        </p:nvSpPr>
        <p:spPr>
          <a:xfrm>
            <a:off x="0" y="0"/>
            <a:ext cx="12192000" cy="1193800"/>
          </a:xfrm>
          <a:solidFill>
            <a:schemeClr val="accent1">
              <a:lumMod val="60000"/>
              <a:lumOff val="40000"/>
            </a:schemeClr>
          </a:solidFill>
        </p:spPr>
        <p:txBody>
          <a:bodyPr>
            <a:noAutofit/>
          </a:bodyPr>
          <a:lstStyle/>
          <a:p>
            <a:pPr algn="ctr"/>
            <a:r>
              <a:rPr lang="en-US" sz="4000" dirty="0">
                <a:latin typeface="Times New Roman" panose="02020603050405020304" pitchFamily="18" charset="0"/>
                <a:cs typeface="Times New Roman" panose="02020603050405020304" pitchFamily="18" charset="0"/>
              </a:rPr>
              <a:t>Working of a Conversational Agent</a:t>
            </a:r>
          </a:p>
        </p:txBody>
      </p:sp>
      <p:pic>
        <p:nvPicPr>
          <p:cNvPr id="4" name="Picture 3">
            <a:extLst>
              <a:ext uri="{FF2B5EF4-FFF2-40B4-BE49-F238E27FC236}">
                <a16:creationId xmlns:a16="http://schemas.microsoft.com/office/drawing/2014/main" id="{A92F9B00-4F3D-F964-FAFA-22DB63AB9160}"/>
              </a:ext>
            </a:extLst>
          </p:cNvPr>
          <p:cNvPicPr>
            <a:picLocks noChangeAspect="1"/>
          </p:cNvPicPr>
          <p:nvPr/>
        </p:nvPicPr>
        <p:blipFill>
          <a:blip r:embed="rId2"/>
          <a:stretch>
            <a:fillRect/>
          </a:stretch>
        </p:blipFill>
        <p:spPr>
          <a:xfrm>
            <a:off x="3437756" y="1193800"/>
            <a:ext cx="5316487" cy="5669280"/>
          </a:xfrm>
          <a:prstGeom prst="rect">
            <a:avLst/>
          </a:prstGeom>
        </p:spPr>
      </p:pic>
    </p:spTree>
    <p:extLst>
      <p:ext uri="{BB962C8B-B14F-4D97-AF65-F5344CB8AC3E}">
        <p14:creationId xmlns:p14="http://schemas.microsoft.com/office/powerpoint/2010/main" val="1795534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Perplexity</a:t>
            </a:r>
          </a:p>
        </p:txBody>
      </p:sp>
      <p:sp>
        <p:nvSpPr>
          <p:cNvPr id="5" name="TextBox 4">
            <a:extLst>
              <a:ext uri="{FF2B5EF4-FFF2-40B4-BE49-F238E27FC236}">
                <a16:creationId xmlns:a16="http://schemas.microsoft.com/office/drawing/2014/main" id="{55A7B3B0-4540-3587-19F7-422FF80A349B}"/>
              </a:ext>
            </a:extLst>
          </p:cNvPr>
          <p:cNvSpPr txBox="1"/>
          <p:nvPr/>
        </p:nvSpPr>
        <p:spPr>
          <a:xfrm>
            <a:off x="27780" y="1246912"/>
            <a:ext cx="12046233" cy="1938992"/>
          </a:xfrm>
          <a:prstGeom prst="rect">
            <a:avLst/>
          </a:prstGeom>
          <a:noFill/>
        </p:spPr>
        <p:txBody>
          <a:bodyPr wrap="square">
            <a:spAutoFit/>
          </a:bodyPr>
          <a:lstStyle/>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In information theory, perplexity is a measurement of how well a probability distribution or probability model predicts a sample. </a:t>
            </a:r>
          </a:p>
          <a:p>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It may be used to compare probability models. A low perplexity indicates the probability distribution is good at predicting the sample.</a:t>
            </a:r>
          </a:p>
        </p:txBody>
      </p:sp>
    </p:spTree>
    <p:extLst>
      <p:ext uri="{BB962C8B-B14F-4D97-AF65-F5344CB8AC3E}">
        <p14:creationId xmlns:p14="http://schemas.microsoft.com/office/powerpoint/2010/main" val="3137267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fontScale="77500" lnSpcReduction="20000"/>
          </a:bodyPr>
          <a:lstStyle/>
          <a:p>
            <a:pPr marL="0" indent="0" algn="ctr">
              <a:buNone/>
            </a:pPr>
            <a:endParaRPr lang="en-US" sz="3200" b="0" i="0" dirty="0">
              <a:solidFill>
                <a:srgbClr val="000000"/>
              </a:solidFill>
              <a:effectLst/>
              <a:latin typeface="Linux Libertine"/>
            </a:endParaRPr>
          </a:p>
          <a:p>
            <a:pPr marL="0" indent="0" algn="ctr">
              <a:buNone/>
            </a:pPr>
            <a:r>
              <a:rPr lang="en-US" sz="3100" b="1" i="0" dirty="0">
                <a:solidFill>
                  <a:srgbClr val="000000"/>
                </a:solidFill>
                <a:effectLst/>
                <a:latin typeface="Times New Roman" panose="02020603050405020304" pitchFamily="18" charset="0"/>
                <a:cs typeface="Times New Roman" panose="02020603050405020304" pitchFamily="18" charset="0"/>
              </a:rPr>
              <a:t>Perplexity of a probability distribution</a:t>
            </a:r>
          </a:p>
          <a:p>
            <a:pPr marL="0" indent="0" algn="ctr">
              <a:buNone/>
            </a:pPr>
            <a:endParaRPr lang="en-US"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06DE00C-5D5B-20E0-012F-7D7350932676}"/>
              </a:ext>
            </a:extLst>
          </p:cNvPr>
          <p:cNvPicPr>
            <a:picLocks noChangeAspect="1"/>
          </p:cNvPicPr>
          <p:nvPr/>
        </p:nvPicPr>
        <p:blipFill>
          <a:blip r:embed="rId2"/>
          <a:stretch>
            <a:fillRect/>
          </a:stretch>
        </p:blipFill>
        <p:spPr>
          <a:xfrm>
            <a:off x="0" y="1746192"/>
            <a:ext cx="12192000" cy="3365616"/>
          </a:xfrm>
          <a:prstGeom prst="rect">
            <a:avLst/>
          </a:prstGeom>
        </p:spPr>
      </p:pic>
    </p:spTree>
    <p:extLst>
      <p:ext uri="{BB962C8B-B14F-4D97-AF65-F5344CB8AC3E}">
        <p14:creationId xmlns:p14="http://schemas.microsoft.com/office/powerpoint/2010/main" val="525287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0" y="154860"/>
            <a:ext cx="12074013" cy="956186"/>
          </a:xfrm>
        </p:spPr>
        <p:txBody>
          <a:bodyPr>
            <a:normAutofit fontScale="62500" lnSpcReduction="20000"/>
          </a:bodyPr>
          <a:lstStyle/>
          <a:p>
            <a:pPr marL="0" indent="0" algn="ctr">
              <a:buNone/>
            </a:pPr>
            <a:endParaRPr lang="en-US" sz="3200" b="0" i="0" dirty="0">
              <a:solidFill>
                <a:srgbClr val="000000"/>
              </a:solidFill>
              <a:effectLst/>
              <a:latin typeface="Linux Libertine"/>
            </a:endParaRPr>
          </a:p>
          <a:p>
            <a:pPr algn="l"/>
            <a:r>
              <a:rPr lang="en-US" sz="4300" b="1" i="0" dirty="0">
                <a:solidFill>
                  <a:srgbClr val="000000"/>
                </a:solidFill>
                <a:effectLst/>
                <a:latin typeface="Times New Roman" panose="02020603050405020304" pitchFamily="18" charset="0"/>
                <a:cs typeface="Times New Roman" panose="02020603050405020304" pitchFamily="18" charset="0"/>
              </a:rPr>
              <a:t>Perplexity per word</a:t>
            </a:r>
          </a:p>
          <a:p>
            <a:pPr marL="0" indent="0" algn="ctr">
              <a:buNone/>
            </a:pPr>
            <a:endParaRPr lang="en-US" sz="3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C612342-FEB6-B55E-B3FE-49E62D5247E4}"/>
              </a:ext>
            </a:extLst>
          </p:cNvPr>
          <p:cNvSpPr txBox="1"/>
          <p:nvPr/>
        </p:nvSpPr>
        <p:spPr>
          <a:xfrm>
            <a:off x="-33338" y="1286798"/>
            <a:ext cx="12258676" cy="5016758"/>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Suppose we have trained a small language model over an English corpus. The model is only able to predict the probability of the next word in the sentence from a small subset of six words: “a”, “the”, “red”, “fox”, “dog”, and “.”.</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Let’s compute the probability of the sentence W, which is “a red fox.”.</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The probability of a generic sentence W, made of the words w1, w2, up to </a:t>
            </a:r>
            <a:r>
              <a:rPr lang="en-US" sz="2000" dirty="0" err="1">
                <a:solidFill>
                  <a:schemeClr val="bg1"/>
                </a:solidFill>
                <a:latin typeface="Times New Roman" panose="02020603050405020304" pitchFamily="18" charset="0"/>
                <a:cs typeface="Times New Roman" panose="02020603050405020304" pitchFamily="18" charset="0"/>
              </a:rPr>
              <a:t>wn</a:t>
            </a:r>
            <a:r>
              <a:rPr lang="en-US" sz="2000" dirty="0">
                <a:solidFill>
                  <a:schemeClr val="bg1"/>
                </a:solidFill>
                <a:latin typeface="Times New Roman" panose="02020603050405020304" pitchFamily="18" charset="0"/>
                <a:cs typeface="Times New Roman" panose="02020603050405020304" pitchFamily="18" charset="0"/>
              </a:rPr>
              <a:t>, can be expressed as the following:</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P(W) = P(w1, w2, …, </a:t>
            </a:r>
            <a:r>
              <a:rPr lang="en-US" sz="2000" dirty="0" err="1">
                <a:solidFill>
                  <a:schemeClr val="bg1"/>
                </a:solidFill>
                <a:latin typeface="Times New Roman" panose="02020603050405020304" pitchFamily="18" charset="0"/>
                <a:cs typeface="Times New Roman" panose="02020603050405020304" pitchFamily="18" charset="0"/>
              </a:rPr>
              <a:t>wn</a:t>
            </a:r>
            <a:r>
              <a:rPr lang="en-US" sz="2000" dirty="0">
                <a:solidFill>
                  <a:schemeClr val="bg1"/>
                </a:solidFill>
                <a:latin typeface="Times New Roman" panose="02020603050405020304" pitchFamily="18" charset="0"/>
                <a:cs typeface="Times New Roman" panose="02020603050405020304" pitchFamily="18" charset="0"/>
              </a:rPr>
              <a:t>)</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Using our specific sentence W, the probability can be extended as the following:</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P(“a red fox.”) =</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P(“a”) * P(“red” | “a”) * P(“fox” | “a red”) * P(“.” | “a red fox”)</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Suppose these are the probabilities assigned by our language model to a generic first word in a sentence:</a:t>
            </a:r>
          </a:p>
        </p:txBody>
      </p:sp>
    </p:spTree>
    <p:extLst>
      <p:ext uri="{BB962C8B-B14F-4D97-AF65-F5344CB8AC3E}">
        <p14:creationId xmlns:p14="http://schemas.microsoft.com/office/powerpoint/2010/main" val="3148210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0" y="154860"/>
            <a:ext cx="12074013" cy="956186"/>
          </a:xfrm>
        </p:spPr>
        <p:txBody>
          <a:bodyPr>
            <a:normAutofit fontScale="62500" lnSpcReduction="20000"/>
          </a:bodyPr>
          <a:lstStyle/>
          <a:p>
            <a:pPr marL="0" indent="0" algn="ctr">
              <a:buNone/>
            </a:pPr>
            <a:endParaRPr lang="en-US" sz="3200" b="0" i="0" dirty="0">
              <a:solidFill>
                <a:srgbClr val="000000"/>
              </a:solidFill>
              <a:effectLst/>
              <a:latin typeface="Linux Libertine"/>
            </a:endParaRPr>
          </a:p>
          <a:p>
            <a:pPr algn="l"/>
            <a:r>
              <a:rPr lang="en-US" sz="4300" b="1" i="0" dirty="0">
                <a:solidFill>
                  <a:srgbClr val="000000"/>
                </a:solidFill>
                <a:effectLst/>
                <a:latin typeface="Times New Roman" panose="02020603050405020304" pitchFamily="18" charset="0"/>
                <a:cs typeface="Times New Roman" panose="02020603050405020304" pitchFamily="18" charset="0"/>
              </a:rPr>
              <a:t>Perplexity per word</a:t>
            </a:r>
          </a:p>
          <a:p>
            <a:pPr marL="0" indent="0" algn="ctr">
              <a:buNone/>
            </a:pPr>
            <a:endParaRPr lang="en-US" sz="36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7802E45-87C2-E849-9EA8-6DCAEA96D74A}"/>
              </a:ext>
            </a:extLst>
          </p:cNvPr>
          <p:cNvPicPr>
            <a:picLocks noChangeAspect="1"/>
          </p:cNvPicPr>
          <p:nvPr/>
        </p:nvPicPr>
        <p:blipFill>
          <a:blip r:embed="rId2"/>
          <a:stretch>
            <a:fillRect/>
          </a:stretch>
        </p:blipFill>
        <p:spPr>
          <a:xfrm>
            <a:off x="0" y="1005840"/>
            <a:ext cx="6712457" cy="3840480"/>
          </a:xfrm>
          <a:prstGeom prst="rect">
            <a:avLst/>
          </a:prstGeom>
        </p:spPr>
      </p:pic>
      <p:pic>
        <p:nvPicPr>
          <p:cNvPr id="6" name="Picture 5">
            <a:extLst>
              <a:ext uri="{FF2B5EF4-FFF2-40B4-BE49-F238E27FC236}">
                <a16:creationId xmlns:a16="http://schemas.microsoft.com/office/drawing/2014/main" id="{1277699C-954D-DA54-CE23-68FAED1D9DEC}"/>
              </a:ext>
            </a:extLst>
          </p:cNvPr>
          <p:cNvPicPr>
            <a:picLocks noChangeAspect="1"/>
          </p:cNvPicPr>
          <p:nvPr/>
        </p:nvPicPr>
        <p:blipFill>
          <a:blip r:embed="rId3"/>
          <a:stretch>
            <a:fillRect/>
          </a:stretch>
        </p:blipFill>
        <p:spPr>
          <a:xfrm>
            <a:off x="5831093" y="4754880"/>
            <a:ext cx="5918234" cy="2103120"/>
          </a:xfrm>
          <a:prstGeom prst="rect">
            <a:avLst/>
          </a:prstGeom>
        </p:spPr>
      </p:pic>
    </p:spTree>
    <p:extLst>
      <p:ext uri="{BB962C8B-B14F-4D97-AF65-F5344CB8AC3E}">
        <p14:creationId xmlns:p14="http://schemas.microsoft.com/office/powerpoint/2010/main" val="3575172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0" y="154860"/>
            <a:ext cx="12074013" cy="956186"/>
          </a:xfrm>
        </p:spPr>
        <p:txBody>
          <a:bodyPr>
            <a:normAutofit fontScale="62500" lnSpcReduction="20000"/>
          </a:bodyPr>
          <a:lstStyle/>
          <a:p>
            <a:pPr marL="0" indent="0" algn="ctr">
              <a:buNone/>
            </a:pPr>
            <a:endParaRPr lang="en-US" sz="3200" b="0" i="0" dirty="0">
              <a:solidFill>
                <a:srgbClr val="000000"/>
              </a:solidFill>
              <a:effectLst/>
              <a:latin typeface="Linux Libertine"/>
            </a:endParaRPr>
          </a:p>
          <a:p>
            <a:pPr algn="l"/>
            <a:r>
              <a:rPr lang="en-US" sz="4300" b="1" i="0" dirty="0">
                <a:solidFill>
                  <a:srgbClr val="000000"/>
                </a:solidFill>
                <a:effectLst/>
                <a:latin typeface="Times New Roman" panose="02020603050405020304" pitchFamily="18" charset="0"/>
                <a:cs typeface="Times New Roman" panose="02020603050405020304" pitchFamily="18" charset="0"/>
              </a:rPr>
              <a:t>Perplexity per word</a:t>
            </a:r>
          </a:p>
          <a:p>
            <a:pPr marL="0" indent="0" algn="ctr">
              <a:buNone/>
            </a:pPr>
            <a:endParaRPr lang="en-US"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1B21019-9427-96B7-0FF7-551D18DF9837}"/>
              </a:ext>
            </a:extLst>
          </p:cNvPr>
          <p:cNvPicPr>
            <a:picLocks noChangeAspect="1"/>
          </p:cNvPicPr>
          <p:nvPr/>
        </p:nvPicPr>
        <p:blipFill>
          <a:blip r:embed="rId2"/>
          <a:stretch>
            <a:fillRect/>
          </a:stretch>
        </p:blipFill>
        <p:spPr>
          <a:xfrm>
            <a:off x="0" y="1005840"/>
            <a:ext cx="6556387" cy="5852160"/>
          </a:xfrm>
          <a:prstGeom prst="rect">
            <a:avLst/>
          </a:prstGeom>
        </p:spPr>
      </p:pic>
    </p:spTree>
    <p:extLst>
      <p:ext uri="{BB962C8B-B14F-4D97-AF65-F5344CB8AC3E}">
        <p14:creationId xmlns:p14="http://schemas.microsoft.com/office/powerpoint/2010/main" val="107633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0" y="154860"/>
            <a:ext cx="12074013" cy="956186"/>
          </a:xfrm>
        </p:spPr>
        <p:txBody>
          <a:bodyPr>
            <a:normAutofit fontScale="62500" lnSpcReduction="20000"/>
          </a:bodyPr>
          <a:lstStyle/>
          <a:p>
            <a:pPr marL="0" indent="0" algn="ctr">
              <a:buNone/>
            </a:pPr>
            <a:endParaRPr lang="en-US" sz="3200" b="0" i="0" dirty="0">
              <a:solidFill>
                <a:srgbClr val="000000"/>
              </a:solidFill>
              <a:effectLst/>
              <a:latin typeface="Linux Libertine"/>
            </a:endParaRPr>
          </a:p>
          <a:p>
            <a:pPr algn="l"/>
            <a:r>
              <a:rPr lang="en-US" sz="4300" b="1" i="0" dirty="0">
                <a:solidFill>
                  <a:srgbClr val="000000"/>
                </a:solidFill>
                <a:effectLst/>
                <a:latin typeface="Times New Roman" panose="02020603050405020304" pitchFamily="18" charset="0"/>
                <a:cs typeface="Times New Roman" panose="02020603050405020304" pitchFamily="18" charset="0"/>
              </a:rPr>
              <a:t>Perplexity per word</a:t>
            </a:r>
          </a:p>
          <a:p>
            <a:pPr marL="0" indent="0" algn="ctr">
              <a:buNone/>
            </a:pPr>
            <a:endParaRPr lang="en-US"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9AFA75E-7F06-AF25-90E3-1C365DC14284}"/>
              </a:ext>
            </a:extLst>
          </p:cNvPr>
          <p:cNvPicPr>
            <a:picLocks noChangeAspect="1"/>
          </p:cNvPicPr>
          <p:nvPr/>
        </p:nvPicPr>
        <p:blipFill>
          <a:blip r:embed="rId2"/>
          <a:stretch>
            <a:fillRect/>
          </a:stretch>
        </p:blipFill>
        <p:spPr>
          <a:xfrm>
            <a:off x="0" y="914400"/>
            <a:ext cx="8080526" cy="5943600"/>
          </a:xfrm>
          <a:prstGeom prst="rect">
            <a:avLst/>
          </a:prstGeom>
        </p:spPr>
      </p:pic>
    </p:spTree>
    <p:extLst>
      <p:ext uri="{BB962C8B-B14F-4D97-AF65-F5344CB8AC3E}">
        <p14:creationId xmlns:p14="http://schemas.microsoft.com/office/powerpoint/2010/main" val="246252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0" y="154860"/>
            <a:ext cx="12074013" cy="956186"/>
          </a:xfrm>
        </p:spPr>
        <p:txBody>
          <a:bodyPr>
            <a:normAutofit fontScale="62500" lnSpcReduction="20000"/>
          </a:bodyPr>
          <a:lstStyle/>
          <a:p>
            <a:pPr marL="0" indent="0" algn="ctr">
              <a:buNone/>
            </a:pPr>
            <a:endParaRPr lang="en-US" sz="3200" b="0" i="0" dirty="0">
              <a:solidFill>
                <a:srgbClr val="000000"/>
              </a:solidFill>
              <a:effectLst/>
              <a:latin typeface="Linux Libertine"/>
            </a:endParaRPr>
          </a:p>
          <a:p>
            <a:pPr algn="l"/>
            <a:r>
              <a:rPr lang="en-US" sz="4300" b="1" i="0" dirty="0">
                <a:solidFill>
                  <a:srgbClr val="000000"/>
                </a:solidFill>
                <a:effectLst/>
                <a:latin typeface="Times New Roman" panose="02020603050405020304" pitchFamily="18" charset="0"/>
                <a:cs typeface="Times New Roman" panose="02020603050405020304" pitchFamily="18" charset="0"/>
              </a:rPr>
              <a:t>Perplexity per word</a:t>
            </a:r>
          </a:p>
          <a:p>
            <a:pPr marL="0" indent="0" algn="ctr">
              <a:buNone/>
            </a:pPr>
            <a:endParaRPr lang="en-US"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A81028-41CF-8636-4FDF-A27F3613CF51}"/>
              </a:ext>
            </a:extLst>
          </p:cNvPr>
          <p:cNvPicPr>
            <a:picLocks noChangeAspect="1"/>
          </p:cNvPicPr>
          <p:nvPr/>
        </p:nvPicPr>
        <p:blipFill>
          <a:blip r:embed="rId2"/>
          <a:stretch>
            <a:fillRect/>
          </a:stretch>
        </p:blipFill>
        <p:spPr>
          <a:xfrm>
            <a:off x="2754456" y="0"/>
            <a:ext cx="6683088" cy="6858000"/>
          </a:xfrm>
          <a:prstGeom prst="rect">
            <a:avLst/>
          </a:prstGeom>
        </p:spPr>
      </p:pic>
    </p:spTree>
    <p:extLst>
      <p:ext uri="{BB962C8B-B14F-4D97-AF65-F5344CB8AC3E}">
        <p14:creationId xmlns:p14="http://schemas.microsoft.com/office/powerpoint/2010/main" val="7707300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0" y="154860"/>
            <a:ext cx="12074013" cy="956186"/>
          </a:xfrm>
        </p:spPr>
        <p:txBody>
          <a:bodyPr>
            <a:normAutofit fontScale="62500" lnSpcReduction="20000"/>
          </a:bodyPr>
          <a:lstStyle/>
          <a:p>
            <a:pPr marL="0" indent="0" algn="ctr">
              <a:buNone/>
            </a:pPr>
            <a:endParaRPr lang="en-US" sz="3200" b="0" i="0" dirty="0">
              <a:solidFill>
                <a:srgbClr val="000000"/>
              </a:solidFill>
              <a:effectLst/>
              <a:latin typeface="Linux Libertine"/>
            </a:endParaRPr>
          </a:p>
          <a:p>
            <a:pPr algn="l"/>
            <a:r>
              <a:rPr lang="en-US" sz="4300" b="1" i="0" dirty="0">
                <a:solidFill>
                  <a:srgbClr val="000000"/>
                </a:solidFill>
                <a:effectLst/>
                <a:latin typeface="Times New Roman" panose="02020603050405020304" pitchFamily="18" charset="0"/>
                <a:cs typeface="Times New Roman" panose="02020603050405020304" pitchFamily="18" charset="0"/>
              </a:rPr>
              <a:t>Perplexity per word</a:t>
            </a:r>
          </a:p>
          <a:p>
            <a:pPr marL="0" indent="0" algn="ctr">
              <a:buNone/>
            </a:pPr>
            <a:endParaRPr lang="en-US" sz="3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5014844-71F6-F316-0736-D2F18A54C9B8}"/>
              </a:ext>
            </a:extLst>
          </p:cNvPr>
          <p:cNvSpPr txBox="1"/>
          <p:nvPr/>
        </p:nvSpPr>
        <p:spPr>
          <a:xfrm>
            <a:off x="117987" y="1111046"/>
            <a:ext cx="11956026" cy="5632311"/>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It would be nice to compare the probabilities assigned to different sentences to see which sentences are better predicted by the language model.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However, since the probability of a sentence is obtained from a product of probabilities, the longer is the sentence the lower will be its probability (since it’s a product of factors with values smaller than one).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We should find a way of measuring these sentence probabilities, without the influence of the sentence length.</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This can be done by normalizing the sentence probability by the number of words in the sentence.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Since the probability of a sentence is obtained by multiplying many factors, we can average them using the </a:t>
            </a:r>
            <a:r>
              <a:rPr lang="en-US" sz="2400" b="0" i="0" u="sng"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geometric mean</a:t>
            </a:r>
            <a:r>
              <a:rPr lang="en-US" sz="2400" b="0" i="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22309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0" y="154860"/>
            <a:ext cx="12074013" cy="956186"/>
          </a:xfrm>
        </p:spPr>
        <p:txBody>
          <a:bodyPr>
            <a:normAutofit fontScale="62500" lnSpcReduction="20000"/>
          </a:bodyPr>
          <a:lstStyle/>
          <a:p>
            <a:pPr marL="0" indent="0" algn="ctr">
              <a:buNone/>
            </a:pPr>
            <a:endParaRPr lang="en-US" sz="3200" b="0" i="0" dirty="0">
              <a:solidFill>
                <a:srgbClr val="000000"/>
              </a:solidFill>
              <a:effectLst/>
              <a:latin typeface="Linux Libertine"/>
            </a:endParaRPr>
          </a:p>
          <a:p>
            <a:pPr algn="l"/>
            <a:r>
              <a:rPr lang="en-US" sz="4300" b="1" i="0" dirty="0">
                <a:solidFill>
                  <a:srgbClr val="000000"/>
                </a:solidFill>
                <a:effectLst/>
                <a:latin typeface="Times New Roman" panose="02020603050405020304" pitchFamily="18" charset="0"/>
                <a:cs typeface="Times New Roman" panose="02020603050405020304" pitchFamily="18" charset="0"/>
              </a:rPr>
              <a:t>Perplexity per word</a:t>
            </a:r>
          </a:p>
          <a:p>
            <a:pPr marL="0" indent="0" algn="ctr">
              <a:buNone/>
            </a:pPr>
            <a:endParaRPr lang="en-US"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4DF6D6-AECF-A30B-75FD-FA63B96E29A8}"/>
              </a:ext>
            </a:extLst>
          </p:cNvPr>
          <p:cNvPicPr>
            <a:picLocks noChangeAspect="1"/>
          </p:cNvPicPr>
          <p:nvPr/>
        </p:nvPicPr>
        <p:blipFill>
          <a:blip r:embed="rId2"/>
          <a:stretch>
            <a:fillRect/>
          </a:stretch>
        </p:blipFill>
        <p:spPr>
          <a:xfrm>
            <a:off x="117987" y="921465"/>
            <a:ext cx="7810500" cy="5781675"/>
          </a:xfrm>
          <a:prstGeom prst="rect">
            <a:avLst/>
          </a:prstGeom>
        </p:spPr>
      </p:pic>
    </p:spTree>
    <p:extLst>
      <p:ext uri="{BB962C8B-B14F-4D97-AF65-F5344CB8AC3E}">
        <p14:creationId xmlns:p14="http://schemas.microsoft.com/office/powerpoint/2010/main" val="2463674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0" y="154860"/>
            <a:ext cx="12074013" cy="956186"/>
          </a:xfrm>
        </p:spPr>
        <p:txBody>
          <a:bodyPr>
            <a:normAutofit fontScale="62500" lnSpcReduction="20000"/>
          </a:bodyPr>
          <a:lstStyle/>
          <a:p>
            <a:pPr marL="0" indent="0" algn="ctr">
              <a:buNone/>
            </a:pPr>
            <a:endParaRPr lang="en-US" sz="3200" b="0" i="0" dirty="0">
              <a:solidFill>
                <a:srgbClr val="000000"/>
              </a:solidFill>
              <a:effectLst/>
              <a:latin typeface="Linux Libertine"/>
            </a:endParaRPr>
          </a:p>
          <a:p>
            <a:pPr algn="l"/>
            <a:r>
              <a:rPr lang="en-US" sz="4300" b="1" i="0" dirty="0">
                <a:solidFill>
                  <a:srgbClr val="000000"/>
                </a:solidFill>
                <a:effectLst/>
                <a:latin typeface="Times New Roman" panose="02020603050405020304" pitchFamily="18" charset="0"/>
                <a:cs typeface="Times New Roman" panose="02020603050405020304" pitchFamily="18" charset="0"/>
              </a:rPr>
              <a:t>Perplexity per word</a:t>
            </a:r>
          </a:p>
          <a:p>
            <a:pPr marL="0" indent="0" algn="ctr">
              <a:buNone/>
            </a:pPr>
            <a:endParaRPr lang="en-US"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AFB3186-5345-D89A-50FD-834ECDFDF65B}"/>
              </a:ext>
            </a:extLst>
          </p:cNvPr>
          <p:cNvPicPr>
            <a:picLocks noChangeAspect="1"/>
          </p:cNvPicPr>
          <p:nvPr/>
        </p:nvPicPr>
        <p:blipFill>
          <a:blip r:embed="rId2"/>
          <a:stretch>
            <a:fillRect/>
          </a:stretch>
        </p:blipFill>
        <p:spPr>
          <a:xfrm>
            <a:off x="0" y="781050"/>
            <a:ext cx="8362950" cy="6076950"/>
          </a:xfrm>
          <a:prstGeom prst="rect">
            <a:avLst/>
          </a:prstGeom>
        </p:spPr>
      </p:pic>
      <p:pic>
        <p:nvPicPr>
          <p:cNvPr id="7" name="Picture 6">
            <a:extLst>
              <a:ext uri="{FF2B5EF4-FFF2-40B4-BE49-F238E27FC236}">
                <a16:creationId xmlns:a16="http://schemas.microsoft.com/office/drawing/2014/main" id="{89BCA8BB-F7C6-A75B-3AAB-633A1DA5DBF3}"/>
              </a:ext>
            </a:extLst>
          </p:cNvPr>
          <p:cNvPicPr>
            <a:picLocks noChangeAspect="1"/>
          </p:cNvPicPr>
          <p:nvPr/>
        </p:nvPicPr>
        <p:blipFill>
          <a:blip r:embed="rId3"/>
          <a:stretch>
            <a:fillRect/>
          </a:stretch>
        </p:blipFill>
        <p:spPr>
          <a:xfrm>
            <a:off x="8222312" y="781050"/>
            <a:ext cx="3992340" cy="1920240"/>
          </a:xfrm>
          <a:prstGeom prst="rect">
            <a:avLst/>
          </a:prstGeom>
        </p:spPr>
      </p:pic>
    </p:spTree>
    <p:extLst>
      <p:ext uri="{BB962C8B-B14F-4D97-AF65-F5344CB8AC3E}">
        <p14:creationId xmlns:p14="http://schemas.microsoft.com/office/powerpoint/2010/main" val="3494489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Natural Language Processing</a:t>
            </a:r>
          </a:p>
        </p:txBody>
      </p:sp>
      <p:sp>
        <p:nvSpPr>
          <p:cNvPr id="4" name="TextBox 3">
            <a:extLst>
              <a:ext uri="{FF2B5EF4-FFF2-40B4-BE49-F238E27FC236}">
                <a16:creationId xmlns:a16="http://schemas.microsoft.com/office/drawing/2014/main" id="{D9A38FFA-794C-54ED-1512-94A4B741CE21}"/>
              </a:ext>
            </a:extLst>
          </p:cNvPr>
          <p:cNvSpPr txBox="1"/>
          <p:nvPr/>
        </p:nvSpPr>
        <p:spPr>
          <a:xfrm>
            <a:off x="88490" y="1111046"/>
            <a:ext cx="11985523" cy="5016758"/>
          </a:xfrm>
          <a:prstGeom prst="rect">
            <a:avLst/>
          </a:prstGeom>
          <a:noFill/>
        </p:spPr>
        <p:txBody>
          <a:bodyPr wrap="square" rtlCol="0">
            <a:spAutoFit/>
          </a:bodyPr>
          <a:lstStyle/>
          <a:p>
            <a:pPr marL="457200" indent="-457200" algn="just">
              <a:buFont typeface="Wingdings" panose="05000000000000000000" pitchFamily="2" charset="2"/>
              <a:buChar char="q"/>
            </a:pPr>
            <a:r>
              <a:rPr kumimoji="0" lang="en-US" sz="3200" b="0" i="0" u="none" strike="noStrike" kern="1200" cap="none" spc="0" normalizeH="0" baseline="0" noProof="0" dirty="0">
                <a:ln w="3175" cmpd="sng">
                  <a:noFill/>
                </a:ln>
                <a:solidFill>
                  <a:prstClr val="white"/>
                </a:solidFill>
                <a:effectLst/>
                <a:uLnTx/>
                <a:uFillTx/>
                <a:latin typeface="Times New Roman" panose="02020603050405020304" pitchFamily="18" charset="0"/>
                <a:ea typeface="+mj-ea"/>
                <a:cs typeface="Times New Roman" panose="02020603050405020304" pitchFamily="18" charset="0"/>
              </a:rPr>
              <a:t>Natural language processing (NLP) is a branch of artificial intelligence (AI) that enables machines to understand the human language. </a:t>
            </a:r>
          </a:p>
          <a:p>
            <a:pPr algn="just"/>
            <a:endParaRPr kumimoji="0" lang="en-US" sz="3200" b="0" i="0" u="none" strike="noStrike" kern="1200" cap="none" spc="0" normalizeH="0" baseline="0" noProof="0" dirty="0">
              <a:ln w="3175" cmpd="sng">
                <a:noFill/>
              </a:ln>
              <a:solidFill>
                <a:prstClr val="white"/>
              </a:solidFill>
              <a:effectLst/>
              <a:uLnTx/>
              <a:uFillTx/>
              <a:latin typeface="Times New Roman" panose="02020603050405020304" pitchFamily="18" charset="0"/>
              <a:ea typeface="+mj-ea"/>
              <a:cs typeface="Times New Roman" panose="02020603050405020304" pitchFamily="18" charset="0"/>
            </a:endParaRPr>
          </a:p>
          <a:p>
            <a:pPr marL="457200" indent="-457200" algn="just">
              <a:buFont typeface="Wingdings" panose="05000000000000000000" pitchFamily="2" charset="2"/>
              <a:buChar char="q"/>
            </a:pPr>
            <a:r>
              <a:rPr kumimoji="0" lang="en-US" sz="3200" b="0" i="0" u="none" strike="noStrike" kern="1200" cap="none" spc="0" normalizeH="0" baseline="0" noProof="0" dirty="0">
                <a:ln w="3175" cmpd="sng">
                  <a:noFill/>
                </a:ln>
                <a:solidFill>
                  <a:prstClr val="white"/>
                </a:solidFill>
                <a:effectLst/>
                <a:uLnTx/>
                <a:uFillTx/>
                <a:latin typeface="Times New Roman" panose="02020603050405020304" pitchFamily="18" charset="0"/>
                <a:ea typeface="+mj-ea"/>
                <a:cs typeface="Times New Roman" panose="02020603050405020304" pitchFamily="18" charset="0"/>
              </a:rPr>
              <a:t>Its goal is to build systems that can make sense of text and automatically perform tasks like translation, spell check, or topic classification. </a:t>
            </a:r>
          </a:p>
          <a:p>
            <a:pPr marL="457200" indent="-457200" algn="just">
              <a:buFont typeface="Wingdings" panose="05000000000000000000" pitchFamily="2" charset="2"/>
              <a:buChar char="q"/>
            </a:pPr>
            <a:endParaRPr lang="en-US" sz="3200" dirty="0">
              <a:ln w="3175" cmpd="sng">
                <a:noFill/>
              </a:ln>
              <a:solidFill>
                <a:prstClr val="white"/>
              </a:solidFill>
              <a:latin typeface="Times New Roman" panose="02020603050405020304" pitchFamily="18" charset="0"/>
              <a:ea typeface="+mj-ea"/>
              <a:cs typeface="Times New Roman" panose="02020603050405020304" pitchFamily="18" charset="0"/>
            </a:endParaRPr>
          </a:p>
          <a:p>
            <a:pPr marL="457200" indent="-457200" algn="jus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Natural Language Processing (NLP) makes it possible for computers to understand the human language.</a:t>
            </a:r>
          </a:p>
        </p:txBody>
      </p:sp>
    </p:spTree>
    <p:extLst>
      <p:ext uri="{BB962C8B-B14F-4D97-AF65-F5344CB8AC3E}">
        <p14:creationId xmlns:p14="http://schemas.microsoft.com/office/powerpoint/2010/main" val="460562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0" y="154860"/>
            <a:ext cx="12074013" cy="956186"/>
          </a:xfrm>
        </p:spPr>
        <p:txBody>
          <a:bodyPr>
            <a:normAutofit fontScale="70000" lnSpcReduction="20000"/>
          </a:bodyPr>
          <a:lstStyle/>
          <a:p>
            <a:pPr marL="0" indent="0" algn="ctr">
              <a:buNone/>
            </a:pPr>
            <a:endParaRPr lang="en-US" sz="3200" b="0" i="0" dirty="0">
              <a:solidFill>
                <a:srgbClr val="000000"/>
              </a:solidFill>
              <a:effectLst/>
              <a:latin typeface="Linux Libertine"/>
            </a:endParaRPr>
          </a:p>
          <a:p>
            <a:pPr algn="l"/>
            <a:r>
              <a:rPr lang="en-US" sz="4000" b="1" i="0" dirty="0">
                <a:solidFill>
                  <a:srgbClr val="292929"/>
                </a:solidFill>
                <a:effectLst/>
                <a:latin typeface="Times New Roman" panose="02020603050405020304" pitchFamily="18" charset="0"/>
                <a:cs typeface="Times New Roman" panose="02020603050405020304" pitchFamily="18" charset="0"/>
              </a:rPr>
              <a:t>Perplexity in terms of Entropy</a:t>
            </a:r>
          </a:p>
          <a:p>
            <a:pPr marL="0" indent="0" algn="ctr">
              <a:buNone/>
            </a:pPr>
            <a:endParaRPr lang="en-US"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61165F8-73AF-FCAE-E34D-96E4C7A92272}"/>
              </a:ext>
            </a:extLst>
          </p:cNvPr>
          <p:cNvPicPr>
            <a:picLocks noChangeAspect="1"/>
          </p:cNvPicPr>
          <p:nvPr/>
        </p:nvPicPr>
        <p:blipFill>
          <a:blip r:embed="rId2"/>
          <a:stretch>
            <a:fillRect/>
          </a:stretch>
        </p:blipFill>
        <p:spPr>
          <a:xfrm>
            <a:off x="290358" y="1083390"/>
            <a:ext cx="7639050" cy="5619750"/>
          </a:xfrm>
          <a:prstGeom prst="rect">
            <a:avLst/>
          </a:prstGeom>
        </p:spPr>
      </p:pic>
    </p:spTree>
    <p:extLst>
      <p:ext uri="{BB962C8B-B14F-4D97-AF65-F5344CB8AC3E}">
        <p14:creationId xmlns:p14="http://schemas.microsoft.com/office/powerpoint/2010/main" val="2318009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Exercise for Students</a:t>
            </a:r>
          </a:p>
        </p:txBody>
      </p:sp>
      <p:pic>
        <p:nvPicPr>
          <p:cNvPr id="4" name="Picture 3">
            <a:extLst>
              <a:ext uri="{FF2B5EF4-FFF2-40B4-BE49-F238E27FC236}">
                <a16:creationId xmlns:a16="http://schemas.microsoft.com/office/drawing/2014/main" id="{A6580145-81CF-99D3-6317-5AAE0F133081}"/>
              </a:ext>
            </a:extLst>
          </p:cNvPr>
          <p:cNvPicPr>
            <a:picLocks noChangeAspect="1"/>
          </p:cNvPicPr>
          <p:nvPr/>
        </p:nvPicPr>
        <p:blipFill>
          <a:blip r:embed="rId2"/>
          <a:stretch>
            <a:fillRect/>
          </a:stretch>
        </p:blipFill>
        <p:spPr>
          <a:xfrm>
            <a:off x="2133600" y="1111046"/>
            <a:ext cx="7562850" cy="5172075"/>
          </a:xfrm>
          <a:prstGeom prst="rect">
            <a:avLst/>
          </a:prstGeom>
        </p:spPr>
      </p:pic>
    </p:spTree>
    <p:extLst>
      <p:ext uri="{BB962C8B-B14F-4D97-AF65-F5344CB8AC3E}">
        <p14:creationId xmlns:p14="http://schemas.microsoft.com/office/powerpoint/2010/main" val="3097736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Solutions</a:t>
            </a:r>
          </a:p>
        </p:txBody>
      </p:sp>
      <p:pic>
        <p:nvPicPr>
          <p:cNvPr id="5" name="Picture 4">
            <a:extLst>
              <a:ext uri="{FF2B5EF4-FFF2-40B4-BE49-F238E27FC236}">
                <a16:creationId xmlns:a16="http://schemas.microsoft.com/office/drawing/2014/main" id="{0E5339D0-898F-9145-134E-C80F0A6ADD86}"/>
              </a:ext>
            </a:extLst>
          </p:cNvPr>
          <p:cNvPicPr>
            <a:picLocks noChangeAspect="1"/>
          </p:cNvPicPr>
          <p:nvPr/>
        </p:nvPicPr>
        <p:blipFill>
          <a:blip r:embed="rId2"/>
          <a:stretch>
            <a:fillRect/>
          </a:stretch>
        </p:blipFill>
        <p:spPr>
          <a:xfrm>
            <a:off x="2458065" y="1223962"/>
            <a:ext cx="6267450" cy="4410075"/>
          </a:xfrm>
          <a:prstGeom prst="rect">
            <a:avLst/>
          </a:prstGeom>
        </p:spPr>
      </p:pic>
    </p:spTree>
    <p:extLst>
      <p:ext uri="{BB962C8B-B14F-4D97-AF65-F5344CB8AC3E}">
        <p14:creationId xmlns:p14="http://schemas.microsoft.com/office/powerpoint/2010/main" val="3319894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Exercise 2</a:t>
            </a:r>
          </a:p>
        </p:txBody>
      </p:sp>
      <p:pic>
        <p:nvPicPr>
          <p:cNvPr id="4" name="Picture 3">
            <a:extLst>
              <a:ext uri="{FF2B5EF4-FFF2-40B4-BE49-F238E27FC236}">
                <a16:creationId xmlns:a16="http://schemas.microsoft.com/office/drawing/2014/main" id="{0449BB12-5BC2-7578-8375-8A02CF588E0A}"/>
              </a:ext>
            </a:extLst>
          </p:cNvPr>
          <p:cNvPicPr>
            <a:picLocks noChangeAspect="1"/>
          </p:cNvPicPr>
          <p:nvPr/>
        </p:nvPicPr>
        <p:blipFill>
          <a:blip r:embed="rId2"/>
          <a:stretch>
            <a:fillRect/>
          </a:stretch>
        </p:blipFill>
        <p:spPr>
          <a:xfrm>
            <a:off x="466418" y="1222887"/>
            <a:ext cx="7581900" cy="1600200"/>
          </a:xfrm>
          <a:prstGeom prst="rect">
            <a:avLst/>
          </a:prstGeom>
        </p:spPr>
      </p:pic>
      <p:pic>
        <p:nvPicPr>
          <p:cNvPr id="7" name="Picture 6">
            <a:extLst>
              <a:ext uri="{FF2B5EF4-FFF2-40B4-BE49-F238E27FC236}">
                <a16:creationId xmlns:a16="http://schemas.microsoft.com/office/drawing/2014/main" id="{A4187186-128E-1F44-B911-067F56E9BF2F}"/>
              </a:ext>
            </a:extLst>
          </p:cNvPr>
          <p:cNvPicPr>
            <a:picLocks noChangeAspect="1"/>
          </p:cNvPicPr>
          <p:nvPr/>
        </p:nvPicPr>
        <p:blipFill>
          <a:blip r:embed="rId3"/>
          <a:stretch>
            <a:fillRect/>
          </a:stretch>
        </p:blipFill>
        <p:spPr>
          <a:xfrm>
            <a:off x="466418" y="2971800"/>
            <a:ext cx="2695575" cy="457200"/>
          </a:xfrm>
          <a:prstGeom prst="rect">
            <a:avLst/>
          </a:prstGeom>
        </p:spPr>
      </p:pic>
    </p:spTree>
    <p:extLst>
      <p:ext uri="{BB962C8B-B14F-4D97-AF65-F5344CB8AC3E}">
        <p14:creationId xmlns:p14="http://schemas.microsoft.com/office/powerpoint/2010/main" val="785368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0" i="0" u="none" strike="noStrike" baseline="0" dirty="0">
                <a:solidFill>
                  <a:srgbClr val="0000FF"/>
                </a:solidFill>
                <a:latin typeface="Times New Roman" panose="02020603050405020304" pitchFamily="18" charset="0"/>
                <a:cs typeface="Times New Roman" panose="02020603050405020304" pitchFamily="18" charset="0"/>
              </a:rPr>
              <a:t>Sampling sentences from a language model</a:t>
            </a:r>
            <a:endParaRPr lang="en-US" sz="36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576D259-B938-9B2A-B80D-9B09EC52AD6D}"/>
              </a:ext>
            </a:extLst>
          </p:cNvPr>
          <p:cNvSpPr txBox="1"/>
          <p:nvPr/>
        </p:nvSpPr>
        <p:spPr>
          <a:xfrm>
            <a:off x="192598" y="1347019"/>
            <a:ext cx="11881415" cy="3785652"/>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1" i="0" u="none" strike="noStrike" baseline="0" dirty="0">
                <a:solidFill>
                  <a:schemeClr val="bg1"/>
                </a:solidFill>
                <a:latin typeface="Times New Roman" panose="02020603050405020304" pitchFamily="18" charset="0"/>
                <a:cs typeface="Times New Roman" panose="02020603050405020304" pitchFamily="18" charset="0"/>
              </a:rPr>
              <a:t>Sampling from a distribution means to choose random points according to their likelihood. </a:t>
            </a:r>
          </a:p>
          <a:p>
            <a:pPr algn="just"/>
            <a:endParaRPr lang="en-US" sz="2000" b="1" i="0" u="none" strike="noStrike" baseline="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0" u="none" strike="noStrike" baseline="0" dirty="0">
                <a:solidFill>
                  <a:schemeClr val="bg1"/>
                </a:solidFill>
                <a:latin typeface="Times New Roman" panose="02020603050405020304" pitchFamily="18" charset="0"/>
                <a:cs typeface="Times New Roman" panose="02020603050405020304" pitchFamily="18" charset="0"/>
              </a:rPr>
              <a:t>Thus sampling from a language model—which represents a distribution over sentences—means to generate some sentences, choosing each sentence according to its likelihood as defined by the model. </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0" u="none" strike="noStrike" baseline="0" dirty="0">
                <a:solidFill>
                  <a:schemeClr val="bg1"/>
                </a:solidFill>
                <a:latin typeface="Times New Roman" panose="02020603050405020304" pitchFamily="18" charset="0"/>
                <a:cs typeface="Times New Roman" panose="02020603050405020304" pitchFamily="18" charset="0"/>
              </a:rPr>
              <a:t>Thus we are more likely to generate sentences that the model thinks have a high probability and less</a:t>
            </a:r>
          </a:p>
          <a:p>
            <a:pPr algn="just"/>
            <a:r>
              <a:rPr lang="en-US" sz="2000" b="1" i="0" u="none" strike="noStrike" baseline="0" dirty="0">
                <a:solidFill>
                  <a:schemeClr val="bg1"/>
                </a:solidFill>
                <a:latin typeface="Times New Roman" panose="02020603050405020304" pitchFamily="18" charset="0"/>
                <a:cs typeface="Times New Roman" panose="02020603050405020304" pitchFamily="18" charset="0"/>
              </a:rPr>
              <a:t>      likely to generate sentences that the model thinks have a low probability. </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solidFill>
                  <a:schemeClr val="bg1"/>
                </a:solidFill>
                <a:latin typeface="Times New Roman" panose="02020603050405020304" pitchFamily="18" charset="0"/>
                <a:cs typeface="Times New Roman" panose="02020603050405020304" pitchFamily="18" charset="0"/>
              </a:rPr>
              <a:t>It’s simplest to visualize how this works for the unigram case. </a:t>
            </a:r>
          </a:p>
          <a:p>
            <a:pPr marL="342900" indent="-342900" algn="just">
              <a:buFont typeface="Wingdings" panose="05000000000000000000" pitchFamily="2" charset="2"/>
              <a:buChar char="Ø"/>
            </a:pPr>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solidFill>
                  <a:schemeClr val="bg1"/>
                </a:solidFill>
                <a:latin typeface="Times New Roman" panose="02020603050405020304" pitchFamily="18" charset="0"/>
                <a:cs typeface="Times New Roman" panose="02020603050405020304" pitchFamily="18" charset="0"/>
              </a:rPr>
              <a:t>Imagine all the words of the English language covering the probability space between 0 and 1, each word covering an interval proportional to its frequency.</a:t>
            </a:r>
          </a:p>
        </p:txBody>
      </p:sp>
      <p:pic>
        <p:nvPicPr>
          <p:cNvPr id="13" name="Picture 12">
            <a:extLst>
              <a:ext uri="{FF2B5EF4-FFF2-40B4-BE49-F238E27FC236}">
                <a16:creationId xmlns:a16="http://schemas.microsoft.com/office/drawing/2014/main" id="{730B04AB-85EA-BC03-18E5-F7AD172712E1}"/>
              </a:ext>
            </a:extLst>
          </p:cNvPr>
          <p:cNvPicPr>
            <a:picLocks noChangeAspect="1"/>
          </p:cNvPicPr>
          <p:nvPr/>
        </p:nvPicPr>
        <p:blipFill>
          <a:blip r:embed="rId2"/>
          <a:stretch>
            <a:fillRect/>
          </a:stretch>
        </p:blipFill>
        <p:spPr>
          <a:xfrm>
            <a:off x="2861467" y="5095875"/>
            <a:ext cx="6543675" cy="1762125"/>
          </a:xfrm>
          <a:prstGeom prst="rect">
            <a:avLst/>
          </a:prstGeom>
        </p:spPr>
      </p:pic>
    </p:spTree>
    <p:extLst>
      <p:ext uri="{BB962C8B-B14F-4D97-AF65-F5344CB8AC3E}">
        <p14:creationId xmlns:p14="http://schemas.microsoft.com/office/powerpoint/2010/main" val="4229053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2800" b="1" i="0" u="none" strike="noStrike" baseline="0" dirty="0">
                <a:solidFill>
                  <a:srgbClr val="0000FF"/>
                </a:solidFill>
                <a:latin typeface="Times New Roman" panose="02020603050405020304" pitchFamily="18" charset="0"/>
                <a:cs typeface="Times New Roman" panose="02020603050405020304" pitchFamily="18" charset="0"/>
              </a:rPr>
              <a:t>Unknown Words Handling in Prediction </a:t>
            </a:r>
            <a:endParaRPr lang="en-US" sz="2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576D259-B938-9B2A-B80D-9B09EC52AD6D}"/>
              </a:ext>
            </a:extLst>
          </p:cNvPr>
          <p:cNvSpPr txBox="1"/>
          <p:nvPr/>
        </p:nvSpPr>
        <p:spPr>
          <a:xfrm>
            <a:off x="192598" y="1347019"/>
            <a:ext cx="11881415" cy="5324535"/>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1" dirty="0">
                <a:solidFill>
                  <a:schemeClr val="bg1"/>
                </a:solidFill>
                <a:latin typeface="Times New Roman" panose="02020603050405020304" pitchFamily="18" charset="0"/>
                <a:cs typeface="Times New Roman" panose="02020603050405020304" pitchFamily="18" charset="0"/>
              </a:rPr>
              <a:t>Sometimes we have a language task in which this can’t happen because we know all the words that can occur. </a:t>
            </a:r>
          </a:p>
          <a:p>
            <a:pPr marL="342900" indent="-342900" algn="just">
              <a:buFont typeface="Wingdings" panose="05000000000000000000" pitchFamily="2" charset="2"/>
              <a:buChar char="Ø"/>
            </a:pPr>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solidFill>
                  <a:schemeClr val="bg1"/>
                </a:solidFill>
                <a:latin typeface="Times New Roman" panose="02020603050405020304" pitchFamily="18" charset="0"/>
                <a:cs typeface="Times New Roman" panose="02020603050405020304" pitchFamily="18" charset="0"/>
              </a:rPr>
              <a:t>In such a closed vocabulary system the test set can only contain words from this lexicon, and there will be no unknown words. </a:t>
            </a:r>
          </a:p>
          <a:p>
            <a:pPr marL="342900" indent="-342900" algn="just">
              <a:buFont typeface="Wingdings" panose="05000000000000000000" pitchFamily="2" charset="2"/>
              <a:buChar char="Ø"/>
            </a:pPr>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solidFill>
                  <a:schemeClr val="bg1"/>
                </a:solidFill>
                <a:latin typeface="Times New Roman" panose="02020603050405020304" pitchFamily="18" charset="0"/>
                <a:cs typeface="Times New Roman" panose="02020603050405020304" pitchFamily="18" charset="0"/>
              </a:rPr>
              <a:t>This is a reasonable assumption in some domains, such as speech recognition or machine translation, where we have a pronunciation dictionary or a phrase table that are fixed in advance, and so the language model can only use the words in that dictionary or phrase table. </a:t>
            </a:r>
          </a:p>
          <a:p>
            <a:pPr marL="342900" indent="-342900" algn="just">
              <a:buFont typeface="Wingdings" panose="05000000000000000000" pitchFamily="2" charset="2"/>
              <a:buChar char="Ø"/>
            </a:pPr>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0" u="none" strike="noStrike" baseline="0" dirty="0">
                <a:solidFill>
                  <a:srgbClr val="000000"/>
                </a:solidFill>
                <a:latin typeface="Times New Roman" panose="02020603050405020304" pitchFamily="18" charset="0"/>
                <a:cs typeface="Times New Roman" panose="02020603050405020304" pitchFamily="18" charset="0"/>
              </a:rPr>
              <a:t>In other cases we have to deal with words we haven’t seen before, which we’ll call unknown words, or out of vocabulary (OOV) words. </a:t>
            </a:r>
          </a:p>
          <a:p>
            <a:pPr marL="342900" indent="-342900" algn="just">
              <a:buFont typeface="Wingdings" panose="05000000000000000000" pitchFamily="2" charset="2"/>
              <a:buChar char="Ø"/>
            </a:pPr>
            <a:endParaRPr lang="en-US" sz="2000" b="1"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0" u="none" strike="noStrike" baseline="0" dirty="0">
                <a:solidFill>
                  <a:srgbClr val="000000"/>
                </a:solidFill>
                <a:latin typeface="Times New Roman" panose="02020603050405020304" pitchFamily="18" charset="0"/>
                <a:cs typeface="Times New Roman" panose="02020603050405020304" pitchFamily="18" charset="0"/>
              </a:rPr>
              <a:t>The percentage of OOV words that appear in the test set is called the OOV rate. </a:t>
            </a:r>
          </a:p>
          <a:p>
            <a:pPr marL="342900" indent="-342900" algn="just">
              <a:buFont typeface="Wingdings" panose="05000000000000000000" pitchFamily="2" charset="2"/>
              <a:buChar char="Ø"/>
            </a:pPr>
            <a:endParaRPr lang="en-US" sz="2000" b="1"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0" u="none" strike="noStrike" baseline="0" dirty="0">
                <a:solidFill>
                  <a:srgbClr val="000000"/>
                </a:solidFill>
                <a:latin typeface="Times New Roman" panose="02020603050405020304" pitchFamily="18" charset="0"/>
                <a:cs typeface="Times New Roman" panose="02020603050405020304" pitchFamily="18" charset="0"/>
              </a:rPr>
              <a:t>An open vocabulary system is one in which we model these potential unknown words in the test set by adding a pseudo-word called &lt;UNK&gt;.</a:t>
            </a: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9485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Smoothing</a:t>
            </a:r>
          </a:p>
        </p:txBody>
      </p:sp>
      <p:sp>
        <p:nvSpPr>
          <p:cNvPr id="6" name="TextBox 5">
            <a:extLst>
              <a:ext uri="{FF2B5EF4-FFF2-40B4-BE49-F238E27FC236}">
                <a16:creationId xmlns:a16="http://schemas.microsoft.com/office/drawing/2014/main" id="{69F0969E-3443-2DA5-D107-83990EE4FDC1}"/>
              </a:ext>
            </a:extLst>
          </p:cNvPr>
          <p:cNvSpPr txBox="1"/>
          <p:nvPr/>
        </p:nvSpPr>
        <p:spPr>
          <a:xfrm>
            <a:off x="105697" y="1166842"/>
            <a:ext cx="11968316" cy="4524315"/>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What do we do with words that are in our vocabulary (they are not unknown words) but appear in a test set in an unseen context (for example they appear after a word they never appeared after in training)? </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keep a language model from assigning zero probability to these unseen events, we’ll have to shave off a bit of probability mass from some more frequent events and give it to the events we’ve never seen.</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modification is called smoothing or discounting.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We’ll introduce a variety of ways to do smoothing: Laplace (add-one) smoothing, add-k smoothing, stupid backoff, and </a:t>
            </a:r>
            <a:r>
              <a:rPr lang="en-US" sz="2400" dirty="0" err="1">
                <a:latin typeface="Times New Roman" panose="02020603050405020304" pitchFamily="18" charset="0"/>
                <a:cs typeface="Times New Roman" panose="02020603050405020304" pitchFamily="18" charset="0"/>
              </a:rPr>
              <a:t>Kneser</a:t>
            </a:r>
            <a:r>
              <a:rPr lang="en-US" sz="2400" dirty="0">
                <a:latin typeface="Times New Roman" panose="02020603050405020304" pitchFamily="18" charset="0"/>
                <a:cs typeface="Times New Roman" panose="02020603050405020304" pitchFamily="18" charset="0"/>
              </a:rPr>
              <a:t>-Ney smoothing.</a:t>
            </a:r>
          </a:p>
        </p:txBody>
      </p:sp>
    </p:spTree>
    <p:extLst>
      <p:ext uri="{BB962C8B-B14F-4D97-AF65-F5344CB8AC3E}">
        <p14:creationId xmlns:p14="http://schemas.microsoft.com/office/powerpoint/2010/main" val="2740401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i="0" u="none" strike="noStrike" baseline="0" dirty="0">
                <a:solidFill>
                  <a:schemeClr val="bg1"/>
                </a:solidFill>
                <a:latin typeface="Times New Roman" panose="02020603050405020304" pitchFamily="18" charset="0"/>
                <a:cs typeface="Times New Roman" panose="02020603050405020304" pitchFamily="18" charset="0"/>
              </a:rPr>
              <a:t>Laplace</a:t>
            </a:r>
            <a:r>
              <a:rPr lang="en-US" sz="1800" b="0" i="0" u="none" strike="noStrike" baseline="0" dirty="0">
                <a:solidFill>
                  <a:srgbClr val="0000FF"/>
                </a:solidFill>
                <a:latin typeface="NimbusRomNo9L-Medi"/>
              </a:rPr>
              <a:t> </a:t>
            </a:r>
            <a:r>
              <a:rPr lang="en-US" sz="3600" b="1" dirty="0">
                <a:solidFill>
                  <a:schemeClr val="bg1"/>
                </a:solidFill>
                <a:latin typeface="Times New Roman" panose="02020603050405020304" pitchFamily="18" charset="0"/>
                <a:cs typeface="Times New Roman" panose="02020603050405020304" pitchFamily="18" charset="0"/>
              </a:rPr>
              <a:t>Smoothing</a:t>
            </a:r>
          </a:p>
        </p:txBody>
      </p:sp>
      <p:sp>
        <p:nvSpPr>
          <p:cNvPr id="6" name="TextBox 5">
            <a:extLst>
              <a:ext uri="{FF2B5EF4-FFF2-40B4-BE49-F238E27FC236}">
                <a16:creationId xmlns:a16="http://schemas.microsoft.com/office/drawing/2014/main" id="{69F0969E-3443-2DA5-D107-83990EE4FDC1}"/>
              </a:ext>
            </a:extLst>
          </p:cNvPr>
          <p:cNvSpPr txBox="1"/>
          <p:nvPr/>
        </p:nvSpPr>
        <p:spPr>
          <a:xfrm>
            <a:off x="105697" y="1166842"/>
            <a:ext cx="11968316" cy="5632311"/>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simplest way to do smoothing is to add one to all the n-gram counts, before we normalize them into probabilities. </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All the counts that used to be zero will now have a count of 1, the counts of 1 will be 2, and so on. This algorithm is called Laplace smoothing. </a:t>
            </a:r>
          </a:p>
          <a:p>
            <a:pPr algn="just"/>
            <a:r>
              <a:rPr lang="en-US" sz="24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Laplace smoothing does not perform well enough to be used smoothing in modern n-gram models, but it usefully introduces many of the concepts that we see in other smoothing algorithms, gives a useful baseline, and is also a practical smoothing algorithm for other tasks like text classification.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Let’s start with the application of Laplace smoothing to unigram probabilities.</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Recall that the unsmoothed maximum likelihood estimate of the unigram probability of the word </a:t>
            </a:r>
            <a:r>
              <a:rPr lang="en-US" sz="2400" dirty="0" err="1">
                <a:latin typeface="Times New Roman" panose="02020603050405020304" pitchFamily="18" charset="0"/>
                <a:cs typeface="Times New Roman" panose="02020603050405020304" pitchFamily="18" charset="0"/>
              </a:rPr>
              <a:t>wi</a:t>
            </a:r>
            <a:r>
              <a:rPr lang="en-US" sz="2400" dirty="0">
                <a:latin typeface="Times New Roman" panose="02020603050405020304" pitchFamily="18" charset="0"/>
                <a:cs typeface="Times New Roman" panose="02020603050405020304" pitchFamily="18" charset="0"/>
              </a:rPr>
              <a:t> is its count ci normalized by the total number of word tokens N:</a:t>
            </a:r>
          </a:p>
        </p:txBody>
      </p:sp>
    </p:spTree>
    <p:extLst>
      <p:ext uri="{BB962C8B-B14F-4D97-AF65-F5344CB8AC3E}">
        <p14:creationId xmlns:p14="http://schemas.microsoft.com/office/powerpoint/2010/main" val="408815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i="0" u="none" strike="noStrike" baseline="0" dirty="0">
                <a:solidFill>
                  <a:schemeClr val="bg1"/>
                </a:solidFill>
                <a:latin typeface="Times New Roman" panose="02020603050405020304" pitchFamily="18" charset="0"/>
                <a:cs typeface="Times New Roman" panose="02020603050405020304" pitchFamily="18" charset="0"/>
              </a:rPr>
              <a:t>Laplace</a:t>
            </a:r>
            <a:r>
              <a:rPr lang="en-US" sz="1800" b="0" i="0" u="none" strike="noStrike" baseline="0" dirty="0">
                <a:solidFill>
                  <a:srgbClr val="0000FF"/>
                </a:solidFill>
                <a:latin typeface="NimbusRomNo9L-Medi"/>
              </a:rPr>
              <a:t> </a:t>
            </a:r>
            <a:r>
              <a:rPr lang="en-US" sz="3600" b="1" dirty="0">
                <a:solidFill>
                  <a:schemeClr val="bg1"/>
                </a:solidFill>
                <a:latin typeface="Times New Roman" panose="02020603050405020304" pitchFamily="18" charset="0"/>
                <a:cs typeface="Times New Roman" panose="02020603050405020304" pitchFamily="18" charset="0"/>
              </a:rPr>
              <a:t>Smoothing Example</a:t>
            </a:r>
          </a:p>
        </p:txBody>
      </p:sp>
      <p:sp>
        <p:nvSpPr>
          <p:cNvPr id="6" name="TextBox 5">
            <a:extLst>
              <a:ext uri="{FF2B5EF4-FFF2-40B4-BE49-F238E27FC236}">
                <a16:creationId xmlns:a16="http://schemas.microsoft.com/office/drawing/2014/main" id="{69F0969E-3443-2DA5-D107-83990EE4FDC1}"/>
              </a:ext>
            </a:extLst>
          </p:cNvPr>
          <p:cNvSpPr txBox="1"/>
          <p:nvPr/>
        </p:nvSpPr>
        <p:spPr>
          <a:xfrm>
            <a:off x="105697" y="1166842"/>
            <a:ext cx="11968316" cy="5632311"/>
          </a:xfrm>
          <a:prstGeom prst="rect">
            <a:avLst/>
          </a:prstGeom>
          <a:noFill/>
        </p:spPr>
        <p:txBody>
          <a:bodyPr wrap="square">
            <a:spAutoFit/>
          </a:bodyPr>
          <a:lstStyle/>
          <a:p>
            <a:pPr algn="just"/>
            <a:r>
              <a:rPr lang="en-US" sz="2400" b="0" i="0" dirty="0">
                <a:solidFill>
                  <a:srgbClr val="292929"/>
                </a:solidFill>
                <a:effectLst/>
                <a:latin typeface="Times New Roman" panose="02020603050405020304" pitchFamily="18" charset="0"/>
                <a:cs typeface="Times New Roman" panose="02020603050405020304" pitchFamily="18" charset="0"/>
              </a:rPr>
              <a:t>Let’s take an example of text classification where the task is to classify whether the review Is positive or negative. </a:t>
            </a:r>
          </a:p>
          <a:p>
            <a:pPr algn="just"/>
            <a:endParaRPr lang="en-US" sz="2400" dirty="0">
              <a:solidFill>
                <a:srgbClr val="292929"/>
              </a:solidFill>
              <a:latin typeface="Times New Roman" panose="02020603050405020304" pitchFamily="18" charset="0"/>
              <a:cs typeface="Times New Roman" panose="02020603050405020304" pitchFamily="18" charset="0"/>
            </a:endParaRPr>
          </a:p>
          <a:p>
            <a:pPr algn="just"/>
            <a:r>
              <a:rPr lang="en-US" sz="2400" b="0" i="0" dirty="0">
                <a:solidFill>
                  <a:srgbClr val="292929"/>
                </a:solidFill>
                <a:effectLst/>
                <a:latin typeface="Times New Roman" panose="02020603050405020304" pitchFamily="18" charset="0"/>
                <a:cs typeface="Times New Roman" panose="02020603050405020304" pitchFamily="18" charset="0"/>
              </a:rPr>
              <a:t>We build a likelihood table based on the training data. While querying a review, we use the Likelihood table values, but </a:t>
            </a:r>
            <a:r>
              <a:rPr lang="en-US" sz="2400" b="1" i="0" dirty="0">
                <a:solidFill>
                  <a:srgbClr val="292929"/>
                </a:solidFill>
                <a:effectLst/>
                <a:latin typeface="Times New Roman" panose="02020603050405020304" pitchFamily="18" charset="0"/>
                <a:cs typeface="Times New Roman" panose="02020603050405020304" pitchFamily="18" charset="0"/>
              </a:rPr>
              <a:t>what if a word in a review was not present in the training dataset? </a:t>
            </a:r>
          </a:p>
          <a:p>
            <a:pPr algn="just"/>
            <a:endParaRPr lang="en-US" sz="2400" b="0" i="0" dirty="0">
              <a:solidFill>
                <a:srgbClr val="292929"/>
              </a:solidFill>
              <a:effectLst/>
              <a:latin typeface="Times New Roman" panose="02020603050405020304" pitchFamily="18" charset="0"/>
              <a:cs typeface="Times New Roman" panose="02020603050405020304" pitchFamily="18" charset="0"/>
            </a:endParaRPr>
          </a:p>
          <a:p>
            <a:pPr algn="just"/>
            <a:r>
              <a:rPr lang="en-US" sz="2400" b="1" i="0" dirty="0">
                <a:solidFill>
                  <a:srgbClr val="292929"/>
                </a:solidFill>
                <a:effectLst/>
                <a:latin typeface="Times New Roman" panose="02020603050405020304" pitchFamily="18" charset="0"/>
                <a:cs typeface="Times New Roman" panose="02020603050405020304" pitchFamily="18" charset="0"/>
              </a:rPr>
              <a:t>Query review = w1 w2 w3 w’</a:t>
            </a:r>
          </a:p>
          <a:p>
            <a:pPr algn="just"/>
            <a:endParaRPr lang="en-US" sz="2400" b="0" i="0" dirty="0">
              <a:solidFill>
                <a:srgbClr val="292929"/>
              </a:solidFill>
              <a:effectLst/>
              <a:latin typeface="Times New Roman" panose="02020603050405020304" pitchFamily="18" charset="0"/>
              <a:cs typeface="Times New Roman" panose="02020603050405020304" pitchFamily="18" charset="0"/>
            </a:endParaRPr>
          </a:p>
          <a:p>
            <a:pPr algn="just"/>
            <a:r>
              <a:rPr lang="en-US" sz="2400" b="0" i="0" dirty="0">
                <a:solidFill>
                  <a:srgbClr val="292929"/>
                </a:solidFill>
                <a:effectLst/>
                <a:latin typeface="Times New Roman" panose="02020603050405020304" pitchFamily="18" charset="0"/>
                <a:cs typeface="Times New Roman" panose="02020603050405020304" pitchFamily="18" charset="0"/>
              </a:rPr>
              <a:t>We have four words in our query review, and let’s assume only w1, w2, and w3 are present in training data. </a:t>
            </a:r>
          </a:p>
          <a:p>
            <a:pPr algn="just"/>
            <a:endParaRPr lang="en-US" sz="2400" dirty="0">
              <a:solidFill>
                <a:srgbClr val="292929"/>
              </a:solidFill>
              <a:latin typeface="Times New Roman" panose="02020603050405020304" pitchFamily="18" charset="0"/>
              <a:cs typeface="Times New Roman" panose="02020603050405020304" pitchFamily="18" charset="0"/>
            </a:endParaRPr>
          </a:p>
          <a:p>
            <a:pPr algn="just"/>
            <a:r>
              <a:rPr lang="en-US" sz="2400" b="0" i="0" dirty="0">
                <a:solidFill>
                  <a:srgbClr val="292929"/>
                </a:solidFill>
                <a:effectLst/>
                <a:latin typeface="Times New Roman" panose="02020603050405020304" pitchFamily="18" charset="0"/>
                <a:cs typeface="Times New Roman" panose="02020603050405020304" pitchFamily="18" charset="0"/>
              </a:rPr>
              <a:t>So, we will have a likelihood for those words. To calculate whether the review is positive or negative, we compare P(</a:t>
            </a:r>
            <a:r>
              <a:rPr lang="en-US" sz="2400" b="0" i="0" dirty="0" err="1">
                <a:solidFill>
                  <a:srgbClr val="292929"/>
                </a:solidFill>
                <a:effectLst/>
                <a:latin typeface="Times New Roman" panose="02020603050405020304" pitchFamily="18" charset="0"/>
                <a:cs typeface="Times New Roman" panose="02020603050405020304" pitchFamily="18" charset="0"/>
              </a:rPr>
              <a:t>positive|review</a:t>
            </a:r>
            <a:r>
              <a:rPr lang="en-US" sz="2400" b="0" i="0" dirty="0">
                <a:solidFill>
                  <a:srgbClr val="292929"/>
                </a:solidFill>
                <a:effectLst/>
                <a:latin typeface="Times New Roman" panose="02020603050405020304" pitchFamily="18" charset="0"/>
                <a:cs typeface="Times New Roman" panose="02020603050405020304" pitchFamily="18" charset="0"/>
              </a:rPr>
              <a:t>) and P(</a:t>
            </a:r>
            <a:r>
              <a:rPr lang="en-US" sz="2400" b="0" i="0" dirty="0" err="1">
                <a:solidFill>
                  <a:srgbClr val="292929"/>
                </a:solidFill>
                <a:effectLst/>
                <a:latin typeface="Times New Roman" panose="02020603050405020304" pitchFamily="18" charset="0"/>
                <a:cs typeface="Times New Roman" panose="02020603050405020304" pitchFamily="18" charset="0"/>
              </a:rPr>
              <a:t>negative|review</a:t>
            </a:r>
            <a:r>
              <a:rPr lang="en-US" sz="2400" b="0" i="0" dirty="0">
                <a:solidFill>
                  <a:srgbClr val="292929"/>
                </a:solidFill>
                <a:effectLst/>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160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i="0" u="none" strike="noStrike" baseline="0" dirty="0">
                <a:solidFill>
                  <a:schemeClr val="bg1"/>
                </a:solidFill>
                <a:latin typeface="Times New Roman" panose="02020603050405020304" pitchFamily="18" charset="0"/>
                <a:cs typeface="Times New Roman" panose="02020603050405020304" pitchFamily="18" charset="0"/>
              </a:rPr>
              <a:t>Laplace</a:t>
            </a:r>
            <a:r>
              <a:rPr lang="en-US" sz="1800" b="0" i="0" u="none" strike="noStrike" baseline="0" dirty="0">
                <a:solidFill>
                  <a:srgbClr val="0000FF"/>
                </a:solidFill>
                <a:latin typeface="NimbusRomNo9L-Medi"/>
              </a:rPr>
              <a:t> </a:t>
            </a:r>
            <a:r>
              <a:rPr lang="en-US" sz="3600" b="1" dirty="0">
                <a:solidFill>
                  <a:schemeClr val="bg1"/>
                </a:solidFill>
                <a:latin typeface="Times New Roman" panose="02020603050405020304" pitchFamily="18" charset="0"/>
                <a:cs typeface="Times New Roman" panose="02020603050405020304" pitchFamily="18" charset="0"/>
              </a:rPr>
              <a:t>Smoothing Example</a:t>
            </a:r>
          </a:p>
        </p:txBody>
      </p:sp>
      <p:pic>
        <p:nvPicPr>
          <p:cNvPr id="4" name="Picture 3">
            <a:extLst>
              <a:ext uri="{FF2B5EF4-FFF2-40B4-BE49-F238E27FC236}">
                <a16:creationId xmlns:a16="http://schemas.microsoft.com/office/drawing/2014/main" id="{4B6E694B-C76D-D858-1055-AE511D774BBF}"/>
              </a:ext>
            </a:extLst>
          </p:cNvPr>
          <p:cNvPicPr>
            <a:picLocks noChangeAspect="1"/>
          </p:cNvPicPr>
          <p:nvPr/>
        </p:nvPicPr>
        <p:blipFill>
          <a:blip r:embed="rId2"/>
          <a:stretch>
            <a:fillRect/>
          </a:stretch>
        </p:blipFill>
        <p:spPr>
          <a:xfrm>
            <a:off x="1021326" y="1397674"/>
            <a:ext cx="9067800" cy="828675"/>
          </a:xfrm>
          <a:prstGeom prst="rect">
            <a:avLst/>
          </a:prstGeom>
        </p:spPr>
      </p:pic>
      <p:sp>
        <p:nvSpPr>
          <p:cNvPr id="7" name="TextBox 6">
            <a:extLst>
              <a:ext uri="{FF2B5EF4-FFF2-40B4-BE49-F238E27FC236}">
                <a16:creationId xmlns:a16="http://schemas.microsoft.com/office/drawing/2014/main" id="{2FEA2BAE-DB32-DDD7-0E29-4F4A45479D40}"/>
              </a:ext>
            </a:extLst>
          </p:cNvPr>
          <p:cNvSpPr txBox="1"/>
          <p:nvPr/>
        </p:nvSpPr>
        <p:spPr>
          <a:xfrm>
            <a:off x="0" y="2551837"/>
            <a:ext cx="11720052" cy="1938992"/>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the likelihood table, we have P(w1|positive), P(w2|Positive), P(w3|Positive), and P(positive). Oh, wait, but where is P(</a:t>
            </a:r>
            <a:r>
              <a:rPr lang="en-US" sz="2400" dirty="0" err="1">
                <a:latin typeface="Times New Roman" panose="02020603050405020304" pitchFamily="18" charset="0"/>
                <a:cs typeface="Times New Roman" panose="02020603050405020304" pitchFamily="18" charset="0"/>
              </a:rPr>
              <a:t>w’|positive</a:t>
            </a:r>
            <a:r>
              <a:rPr lang="en-US" sz="2400" dirty="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If the word is absent in the training dataset, then we don’t have its likelihood. What should we do?</a:t>
            </a:r>
          </a:p>
        </p:txBody>
      </p:sp>
      <p:pic>
        <p:nvPicPr>
          <p:cNvPr id="9" name="Picture 8">
            <a:extLst>
              <a:ext uri="{FF2B5EF4-FFF2-40B4-BE49-F238E27FC236}">
                <a16:creationId xmlns:a16="http://schemas.microsoft.com/office/drawing/2014/main" id="{B2F34A53-6033-CF03-3C36-619F0843E8A2}"/>
              </a:ext>
            </a:extLst>
          </p:cNvPr>
          <p:cNvPicPr>
            <a:picLocks noChangeAspect="1"/>
          </p:cNvPicPr>
          <p:nvPr/>
        </p:nvPicPr>
        <p:blipFill>
          <a:blip r:embed="rId3"/>
          <a:stretch>
            <a:fillRect/>
          </a:stretch>
        </p:blipFill>
        <p:spPr>
          <a:xfrm>
            <a:off x="192598" y="4669094"/>
            <a:ext cx="8953500" cy="1905000"/>
          </a:xfrm>
          <a:prstGeom prst="rect">
            <a:avLst/>
          </a:prstGeom>
        </p:spPr>
      </p:pic>
    </p:spTree>
    <p:extLst>
      <p:ext uri="{BB962C8B-B14F-4D97-AF65-F5344CB8AC3E}">
        <p14:creationId xmlns:p14="http://schemas.microsoft.com/office/powerpoint/2010/main" val="364884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Natural Language Processing</a:t>
            </a:r>
          </a:p>
        </p:txBody>
      </p:sp>
      <p:sp>
        <p:nvSpPr>
          <p:cNvPr id="4" name="TextBox 3">
            <a:extLst>
              <a:ext uri="{FF2B5EF4-FFF2-40B4-BE49-F238E27FC236}">
                <a16:creationId xmlns:a16="http://schemas.microsoft.com/office/drawing/2014/main" id="{D9A38FFA-794C-54ED-1512-94A4B741CE21}"/>
              </a:ext>
            </a:extLst>
          </p:cNvPr>
          <p:cNvSpPr txBox="1"/>
          <p:nvPr/>
        </p:nvSpPr>
        <p:spPr>
          <a:xfrm>
            <a:off x="88490" y="1111046"/>
            <a:ext cx="11985523" cy="5016758"/>
          </a:xfrm>
          <a:prstGeom prst="rect">
            <a:avLst/>
          </a:prstGeom>
          <a:noFill/>
        </p:spPr>
        <p:txBody>
          <a:bodyPr wrap="square" rtlCol="0">
            <a:spAutoFit/>
          </a:bodyPr>
          <a:lstStyle/>
          <a:p>
            <a:pPr marL="457200" indent="-457200" algn="jus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Behind the scenes, NLP analyzes the grammatical structure of sentences and the individual meaning of words, then uses algorithms to extract meaning and deliver outputs. </a:t>
            </a:r>
          </a:p>
          <a:p>
            <a:pPr algn="just"/>
            <a:r>
              <a:rPr lang="en-US" sz="3200" dirty="0">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Probably, the most popular examples of NLP in action are virtual assistants, like Google Assist, Siri, and Alexa. </a:t>
            </a:r>
          </a:p>
          <a:p>
            <a:pPr marL="457200" indent="-457200" algn="just">
              <a:buFont typeface="Wingdings" panose="05000000000000000000" pitchFamily="2" charset="2"/>
              <a:buChar char="q"/>
            </a:pPr>
            <a:endParaRPr lang="en-US" sz="32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NLP understands written and spoken text like “Hey Siri, where is the nearest gas station?” and transforms it into numbers, making it easy for machines to understand.</a:t>
            </a:r>
          </a:p>
        </p:txBody>
      </p:sp>
    </p:spTree>
    <p:extLst>
      <p:ext uri="{BB962C8B-B14F-4D97-AF65-F5344CB8AC3E}">
        <p14:creationId xmlns:p14="http://schemas.microsoft.com/office/powerpoint/2010/main" val="7736414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i="0" u="none" strike="noStrike" baseline="0" dirty="0">
                <a:solidFill>
                  <a:schemeClr val="bg1"/>
                </a:solidFill>
                <a:latin typeface="Times New Roman" panose="02020603050405020304" pitchFamily="18" charset="0"/>
                <a:cs typeface="Times New Roman" panose="02020603050405020304" pitchFamily="18" charset="0"/>
              </a:rPr>
              <a:t>Laplace</a:t>
            </a:r>
            <a:r>
              <a:rPr lang="en-US" sz="1800" b="0" i="0" u="none" strike="noStrike" baseline="0" dirty="0">
                <a:solidFill>
                  <a:srgbClr val="0000FF"/>
                </a:solidFill>
                <a:latin typeface="NimbusRomNo9L-Medi"/>
              </a:rPr>
              <a:t> </a:t>
            </a:r>
            <a:r>
              <a:rPr lang="en-US" sz="3600" b="1" dirty="0">
                <a:solidFill>
                  <a:schemeClr val="bg1"/>
                </a:solidFill>
                <a:latin typeface="Times New Roman" panose="02020603050405020304" pitchFamily="18" charset="0"/>
                <a:cs typeface="Times New Roman" panose="02020603050405020304" pitchFamily="18" charset="0"/>
              </a:rPr>
              <a:t>Smoothing Example</a:t>
            </a:r>
          </a:p>
        </p:txBody>
      </p:sp>
      <p:pic>
        <p:nvPicPr>
          <p:cNvPr id="5" name="Picture 4">
            <a:extLst>
              <a:ext uri="{FF2B5EF4-FFF2-40B4-BE49-F238E27FC236}">
                <a16:creationId xmlns:a16="http://schemas.microsoft.com/office/drawing/2014/main" id="{9F8E0A84-C69C-6043-FBD6-8DC6F4363909}"/>
              </a:ext>
            </a:extLst>
          </p:cNvPr>
          <p:cNvPicPr>
            <a:picLocks noChangeAspect="1"/>
          </p:cNvPicPr>
          <p:nvPr/>
        </p:nvPicPr>
        <p:blipFill>
          <a:blip r:embed="rId2"/>
          <a:stretch>
            <a:fillRect/>
          </a:stretch>
        </p:blipFill>
        <p:spPr>
          <a:xfrm>
            <a:off x="396363" y="1182329"/>
            <a:ext cx="8724900" cy="2743200"/>
          </a:xfrm>
          <a:prstGeom prst="rect">
            <a:avLst/>
          </a:prstGeom>
        </p:spPr>
      </p:pic>
    </p:spTree>
    <p:extLst>
      <p:ext uri="{BB962C8B-B14F-4D97-AF65-F5344CB8AC3E}">
        <p14:creationId xmlns:p14="http://schemas.microsoft.com/office/powerpoint/2010/main" val="1053725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i="0" u="none" strike="noStrike" baseline="0" dirty="0">
                <a:solidFill>
                  <a:schemeClr val="bg1"/>
                </a:solidFill>
                <a:latin typeface="Times New Roman" panose="02020603050405020304" pitchFamily="18" charset="0"/>
                <a:cs typeface="Times New Roman" panose="02020603050405020304" pitchFamily="18" charset="0"/>
              </a:rPr>
              <a:t>Laplace</a:t>
            </a:r>
            <a:r>
              <a:rPr lang="en-US" sz="1800" b="0" i="0" u="none" strike="noStrike" baseline="0" dirty="0">
                <a:solidFill>
                  <a:srgbClr val="0000FF"/>
                </a:solidFill>
                <a:latin typeface="NimbusRomNo9L-Medi"/>
              </a:rPr>
              <a:t> </a:t>
            </a:r>
            <a:r>
              <a:rPr lang="en-US" sz="3600" b="1" dirty="0">
                <a:solidFill>
                  <a:schemeClr val="bg1"/>
                </a:solidFill>
                <a:latin typeface="Times New Roman" panose="02020603050405020304" pitchFamily="18" charset="0"/>
                <a:cs typeface="Times New Roman" panose="02020603050405020304" pitchFamily="18" charset="0"/>
              </a:rPr>
              <a:t>Smoothing Example</a:t>
            </a:r>
          </a:p>
        </p:txBody>
      </p:sp>
      <p:pic>
        <p:nvPicPr>
          <p:cNvPr id="4" name="Picture 3">
            <a:extLst>
              <a:ext uri="{FF2B5EF4-FFF2-40B4-BE49-F238E27FC236}">
                <a16:creationId xmlns:a16="http://schemas.microsoft.com/office/drawing/2014/main" id="{9F6A9AD5-8243-1517-0180-028C7745A6F9}"/>
              </a:ext>
            </a:extLst>
          </p:cNvPr>
          <p:cNvPicPr>
            <a:picLocks noChangeAspect="1"/>
          </p:cNvPicPr>
          <p:nvPr/>
        </p:nvPicPr>
        <p:blipFill>
          <a:blip r:embed="rId2"/>
          <a:stretch>
            <a:fillRect/>
          </a:stretch>
        </p:blipFill>
        <p:spPr>
          <a:xfrm>
            <a:off x="1609725" y="154860"/>
            <a:ext cx="8972550" cy="6400800"/>
          </a:xfrm>
          <a:prstGeom prst="rect">
            <a:avLst/>
          </a:prstGeom>
        </p:spPr>
      </p:pic>
    </p:spTree>
    <p:extLst>
      <p:ext uri="{BB962C8B-B14F-4D97-AF65-F5344CB8AC3E}">
        <p14:creationId xmlns:p14="http://schemas.microsoft.com/office/powerpoint/2010/main" val="21239722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i="0" u="none" strike="noStrike" baseline="0" dirty="0">
                <a:solidFill>
                  <a:schemeClr val="bg1"/>
                </a:solidFill>
                <a:latin typeface="Times New Roman" panose="02020603050405020304" pitchFamily="18" charset="0"/>
                <a:cs typeface="Times New Roman" panose="02020603050405020304" pitchFamily="18" charset="0"/>
              </a:rPr>
              <a:t>Laplace</a:t>
            </a:r>
            <a:r>
              <a:rPr lang="en-US" sz="1800" b="0" i="0" u="none" strike="noStrike" baseline="0" dirty="0">
                <a:solidFill>
                  <a:srgbClr val="0000FF"/>
                </a:solidFill>
                <a:latin typeface="NimbusRomNo9L-Medi"/>
              </a:rPr>
              <a:t> </a:t>
            </a:r>
            <a:r>
              <a:rPr lang="en-US" sz="3600" b="1" dirty="0">
                <a:solidFill>
                  <a:schemeClr val="bg1"/>
                </a:solidFill>
                <a:latin typeface="Times New Roman" panose="02020603050405020304" pitchFamily="18" charset="0"/>
                <a:cs typeface="Times New Roman" panose="02020603050405020304" pitchFamily="18" charset="0"/>
              </a:rPr>
              <a:t>Smoothing Example</a:t>
            </a:r>
          </a:p>
        </p:txBody>
      </p:sp>
      <p:pic>
        <p:nvPicPr>
          <p:cNvPr id="5" name="Picture 4">
            <a:extLst>
              <a:ext uri="{FF2B5EF4-FFF2-40B4-BE49-F238E27FC236}">
                <a16:creationId xmlns:a16="http://schemas.microsoft.com/office/drawing/2014/main" id="{627FA813-B6DA-8E40-3B3B-199BA400F31E}"/>
              </a:ext>
            </a:extLst>
          </p:cNvPr>
          <p:cNvPicPr>
            <a:picLocks noChangeAspect="1"/>
          </p:cNvPicPr>
          <p:nvPr/>
        </p:nvPicPr>
        <p:blipFill>
          <a:blip r:embed="rId2"/>
          <a:stretch>
            <a:fillRect/>
          </a:stretch>
        </p:blipFill>
        <p:spPr>
          <a:xfrm>
            <a:off x="2783369" y="0"/>
            <a:ext cx="6625262" cy="6858000"/>
          </a:xfrm>
          <a:prstGeom prst="rect">
            <a:avLst/>
          </a:prstGeom>
        </p:spPr>
      </p:pic>
    </p:spTree>
    <p:extLst>
      <p:ext uri="{BB962C8B-B14F-4D97-AF65-F5344CB8AC3E}">
        <p14:creationId xmlns:p14="http://schemas.microsoft.com/office/powerpoint/2010/main" val="3881071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i="0" u="none" strike="noStrike" baseline="0" dirty="0">
                <a:solidFill>
                  <a:schemeClr val="bg1"/>
                </a:solidFill>
                <a:latin typeface="Times New Roman" panose="02020603050405020304" pitchFamily="18" charset="0"/>
                <a:cs typeface="Times New Roman" panose="02020603050405020304" pitchFamily="18" charset="0"/>
              </a:rPr>
              <a:t>Add-k smoothing</a:t>
            </a:r>
            <a:endParaRPr lang="en-US" sz="3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424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i="0" u="none" strike="noStrike" baseline="0" dirty="0">
                <a:solidFill>
                  <a:schemeClr val="bg1"/>
                </a:solidFill>
                <a:latin typeface="Times New Roman" panose="02020603050405020304" pitchFamily="18" charset="0"/>
                <a:cs typeface="Times New Roman" panose="02020603050405020304" pitchFamily="18" charset="0"/>
              </a:rPr>
              <a:t>Laplace</a:t>
            </a:r>
            <a:r>
              <a:rPr lang="en-US" sz="1800" b="0" i="0" u="none" strike="noStrike" baseline="0" dirty="0">
                <a:solidFill>
                  <a:srgbClr val="0000FF"/>
                </a:solidFill>
                <a:latin typeface="NimbusRomNo9L-Medi"/>
              </a:rPr>
              <a:t> </a:t>
            </a:r>
            <a:r>
              <a:rPr lang="en-US" sz="3600" b="1" dirty="0">
                <a:solidFill>
                  <a:schemeClr val="bg1"/>
                </a:solidFill>
                <a:latin typeface="Times New Roman" panose="02020603050405020304" pitchFamily="18" charset="0"/>
                <a:cs typeface="Times New Roman" panose="02020603050405020304" pitchFamily="18" charset="0"/>
              </a:rPr>
              <a:t>Smoothing</a:t>
            </a:r>
          </a:p>
        </p:txBody>
      </p:sp>
      <p:pic>
        <p:nvPicPr>
          <p:cNvPr id="4" name="Picture 3">
            <a:extLst>
              <a:ext uri="{FF2B5EF4-FFF2-40B4-BE49-F238E27FC236}">
                <a16:creationId xmlns:a16="http://schemas.microsoft.com/office/drawing/2014/main" id="{709ADC8B-116B-8A92-80B8-837F4C8BF5A1}"/>
              </a:ext>
            </a:extLst>
          </p:cNvPr>
          <p:cNvPicPr>
            <a:picLocks noChangeAspect="1"/>
          </p:cNvPicPr>
          <p:nvPr/>
        </p:nvPicPr>
        <p:blipFill>
          <a:blip r:embed="rId2"/>
          <a:stretch>
            <a:fillRect/>
          </a:stretch>
        </p:blipFill>
        <p:spPr>
          <a:xfrm>
            <a:off x="0" y="1005840"/>
            <a:ext cx="7977708" cy="5852160"/>
          </a:xfrm>
          <a:prstGeom prst="rect">
            <a:avLst/>
          </a:prstGeom>
        </p:spPr>
      </p:pic>
    </p:spTree>
    <p:extLst>
      <p:ext uri="{BB962C8B-B14F-4D97-AF65-F5344CB8AC3E}">
        <p14:creationId xmlns:p14="http://schemas.microsoft.com/office/powerpoint/2010/main" val="3785186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Language Modelling  (LM)</a:t>
            </a:r>
          </a:p>
        </p:txBody>
      </p:sp>
      <p:sp>
        <p:nvSpPr>
          <p:cNvPr id="5" name="TextBox 4">
            <a:extLst>
              <a:ext uri="{FF2B5EF4-FFF2-40B4-BE49-F238E27FC236}">
                <a16:creationId xmlns:a16="http://schemas.microsoft.com/office/drawing/2014/main" id="{1A984D49-7B92-105F-3911-B8628B114C33}"/>
              </a:ext>
            </a:extLst>
          </p:cNvPr>
          <p:cNvSpPr txBox="1"/>
          <p:nvPr/>
        </p:nvSpPr>
        <p:spPr>
          <a:xfrm>
            <a:off x="192598" y="1111046"/>
            <a:ext cx="11806804" cy="461665"/>
          </a:xfrm>
          <a:prstGeom prst="rect">
            <a:avLst/>
          </a:prstGeom>
          <a:noFill/>
        </p:spPr>
        <p:txBody>
          <a:bodyPr wrap="square">
            <a:spAutoFit/>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03D8ED-7659-D42D-C67D-FE7F62B9127B}"/>
              </a:ext>
            </a:extLst>
          </p:cNvPr>
          <p:cNvPicPr>
            <a:picLocks noChangeAspect="1"/>
          </p:cNvPicPr>
          <p:nvPr/>
        </p:nvPicPr>
        <p:blipFill>
          <a:blip r:embed="rId2"/>
          <a:stretch>
            <a:fillRect/>
          </a:stretch>
        </p:blipFill>
        <p:spPr>
          <a:xfrm>
            <a:off x="550299" y="1341428"/>
            <a:ext cx="8515350" cy="3105150"/>
          </a:xfrm>
          <a:prstGeom prst="rect">
            <a:avLst/>
          </a:prstGeom>
        </p:spPr>
      </p:pic>
    </p:spTree>
    <p:extLst>
      <p:ext uri="{BB962C8B-B14F-4D97-AF65-F5344CB8AC3E}">
        <p14:creationId xmlns:p14="http://schemas.microsoft.com/office/powerpoint/2010/main" val="160027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Natural Language Processing</a:t>
            </a:r>
          </a:p>
        </p:txBody>
      </p:sp>
      <p:pic>
        <p:nvPicPr>
          <p:cNvPr id="2" name="Picture 1">
            <a:extLst>
              <a:ext uri="{FF2B5EF4-FFF2-40B4-BE49-F238E27FC236}">
                <a16:creationId xmlns:a16="http://schemas.microsoft.com/office/drawing/2014/main" id="{2953D011-5A91-5667-6994-92C8EAC42850}"/>
              </a:ext>
            </a:extLst>
          </p:cNvPr>
          <p:cNvPicPr>
            <a:picLocks noChangeAspect="1"/>
          </p:cNvPicPr>
          <p:nvPr/>
        </p:nvPicPr>
        <p:blipFill>
          <a:blip r:embed="rId2"/>
          <a:stretch>
            <a:fillRect/>
          </a:stretch>
        </p:blipFill>
        <p:spPr>
          <a:xfrm>
            <a:off x="1219200" y="1111046"/>
            <a:ext cx="9753600" cy="4876800"/>
          </a:xfrm>
          <a:prstGeom prst="rect">
            <a:avLst/>
          </a:prstGeom>
        </p:spPr>
      </p:pic>
    </p:spTree>
    <p:extLst>
      <p:ext uri="{BB962C8B-B14F-4D97-AF65-F5344CB8AC3E}">
        <p14:creationId xmlns:p14="http://schemas.microsoft.com/office/powerpoint/2010/main" val="248077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9F6AC-201B-6AB9-C979-1463C1FFFCF4}"/>
              </a:ext>
            </a:extLst>
          </p:cNvPr>
          <p:cNvSpPr>
            <a:spLocks noGrp="1"/>
          </p:cNvSpPr>
          <p:nvPr>
            <p:ph idx="1"/>
          </p:nvPr>
        </p:nvSpPr>
        <p:spPr>
          <a:xfrm>
            <a:off x="192598" y="154860"/>
            <a:ext cx="11881415" cy="956186"/>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Application of Natural Language Processing</a:t>
            </a:r>
          </a:p>
        </p:txBody>
      </p:sp>
      <p:sp>
        <p:nvSpPr>
          <p:cNvPr id="7" name="TextBox 6">
            <a:extLst>
              <a:ext uri="{FF2B5EF4-FFF2-40B4-BE49-F238E27FC236}">
                <a16:creationId xmlns:a16="http://schemas.microsoft.com/office/drawing/2014/main" id="{D5D37A06-B811-35E4-4497-96FB83F27653}"/>
              </a:ext>
            </a:extLst>
          </p:cNvPr>
          <p:cNvSpPr txBox="1"/>
          <p:nvPr/>
        </p:nvSpPr>
        <p:spPr>
          <a:xfrm>
            <a:off x="192598" y="1270509"/>
            <a:ext cx="6110748" cy="5078313"/>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Text Classification or Categorization</a:t>
            </a:r>
          </a:p>
          <a:p>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Text Classification or Text Categorization is a way to perform the labeling of natural language texts into a predefined set of relevant categories. </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The underlying purpose is to categorize the information from a large chunk of text data. This NLP application has enhanced the searchability of various systems.</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Tagging of contents on e-commerce, news apps, blogs, and social media apps is one of its use cases. </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Along with this, various organizations are using this technique to manage unstructured text. </a:t>
            </a:r>
          </a:p>
          <a:p>
            <a:pPr marL="285750" indent="-285750"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Lionbridge.ai is one of those companies that prominently focus on providing text classification services.</a:t>
            </a:r>
          </a:p>
        </p:txBody>
      </p:sp>
      <p:pic>
        <p:nvPicPr>
          <p:cNvPr id="8" name="Picture 7">
            <a:extLst>
              <a:ext uri="{FF2B5EF4-FFF2-40B4-BE49-F238E27FC236}">
                <a16:creationId xmlns:a16="http://schemas.microsoft.com/office/drawing/2014/main" id="{6E2BFA15-EF0A-74E7-DBF9-0A0319FA3930}"/>
              </a:ext>
            </a:extLst>
          </p:cNvPr>
          <p:cNvPicPr>
            <a:picLocks noChangeAspect="1"/>
          </p:cNvPicPr>
          <p:nvPr/>
        </p:nvPicPr>
        <p:blipFill>
          <a:blip r:embed="rId2"/>
          <a:stretch>
            <a:fillRect/>
          </a:stretch>
        </p:blipFill>
        <p:spPr>
          <a:xfrm>
            <a:off x="6339840" y="2418737"/>
            <a:ext cx="5852160" cy="2926080"/>
          </a:xfrm>
          <a:prstGeom prst="rect">
            <a:avLst/>
          </a:prstGeom>
        </p:spPr>
      </p:pic>
    </p:spTree>
    <p:extLst>
      <p:ext uri="{BB962C8B-B14F-4D97-AF65-F5344CB8AC3E}">
        <p14:creationId xmlns:p14="http://schemas.microsoft.com/office/powerpoint/2010/main" val="9561733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77E0715B94034DAD94F39168370EA0" ma:contentTypeVersion="0" ma:contentTypeDescription="Create a new document." ma:contentTypeScope="" ma:versionID="e77364a0b1cbd56cf6869dd61ddfc529">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86B987-1DB3-43C6-9954-DAE3F19ED06F}"/>
</file>

<file path=customXml/itemProps2.xml><?xml version="1.0" encoding="utf-8"?>
<ds:datastoreItem xmlns:ds="http://schemas.openxmlformats.org/officeDocument/2006/customXml" ds:itemID="{B4E18415-4324-4045-9729-BD6AF87F9D50}"/>
</file>

<file path=docProps/app.xml><?xml version="1.0" encoding="utf-8"?>
<Properties xmlns="http://schemas.openxmlformats.org/officeDocument/2006/extended-properties" xmlns:vt="http://schemas.openxmlformats.org/officeDocument/2006/docPropsVTypes">
  <Template>Slice</Template>
  <TotalTime>977</TotalTime>
  <Words>4249</Words>
  <Application>Microsoft Office PowerPoint</Application>
  <PresentationFormat>Widescreen</PresentationFormat>
  <Paragraphs>394</Paragraphs>
  <Slides>75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Century Gothic</vt:lpstr>
      <vt:lpstr>Linux Libertine</vt:lpstr>
      <vt:lpstr>NimbusRomNo9L-Medi</vt:lpstr>
      <vt:lpstr>Times New Roman</vt:lpstr>
      <vt:lpstr>Wingdings</vt:lpstr>
      <vt:lpstr>Wingdings 3</vt:lpstr>
      <vt:lpstr>Slice</vt:lpstr>
      <vt:lpstr>Natural Language Processing</vt:lpstr>
      <vt:lpstr>Syllabus</vt:lpstr>
      <vt:lpstr>Knowledge in Speech and Language Processing</vt:lpstr>
      <vt:lpstr>Generalized Architecture of a Conversational Agent</vt:lpstr>
      <vt:lpstr>Working of a Conversational 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Anurag Tiwari</dc:creator>
  <cp:lastModifiedBy>100413</cp:lastModifiedBy>
  <cp:revision>18</cp:revision>
  <dcterms:created xsi:type="dcterms:W3CDTF">2022-06-26T15:25:53Z</dcterms:created>
  <dcterms:modified xsi:type="dcterms:W3CDTF">2022-08-09T14:31:36Z</dcterms:modified>
</cp:coreProperties>
</file>